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9"/>
  </p:notesMasterIdLst>
  <p:handoutMasterIdLst>
    <p:handoutMasterId r:id="rId90"/>
  </p:handoutMasterIdLst>
  <p:sldIdLst>
    <p:sldId id="540" r:id="rId2"/>
    <p:sldId id="594" r:id="rId3"/>
    <p:sldId id="437" r:id="rId4"/>
    <p:sldId id="529" r:id="rId5"/>
    <p:sldId id="509" r:id="rId6"/>
    <p:sldId id="530" r:id="rId7"/>
    <p:sldId id="521" r:id="rId8"/>
    <p:sldId id="504" r:id="rId9"/>
    <p:sldId id="483" r:id="rId10"/>
    <p:sldId id="505" r:id="rId11"/>
    <p:sldId id="587" r:id="rId12"/>
    <p:sldId id="527" r:id="rId13"/>
    <p:sldId id="589" r:id="rId14"/>
    <p:sldId id="502" r:id="rId15"/>
    <p:sldId id="506" r:id="rId16"/>
    <p:sldId id="507" r:id="rId17"/>
    <p:sldId id="542" r:id="rId18"/>
    <p:sldId id="543" r:id="rId19"/>
    <p:sldId id="544" r:id="rId20"/>
    <p:sldId id="526" r:id="rId21"/>
    <p:sldId id="525" r:id="rId22"/>
    <p:sldId id="512" r:id="rId23"/>
    <p:sldId id="522" r:id="rId24"/>
    <p:sldId id="528" r:id="rId25"/>
    <p:sldId id="545" r:id="rId26"/>
    <p:sldId id="531" r:id="rId27"/>
    <p:sldId id="514" r:id="rId28"/>
    <p:sldId id="487" r:id="rId29"/>
    <p:sldId id="546" r:id="rId30"/>
    <p:sldId id="549" r:id="rId31"/>
    <p:sldId id="547" r:id="rId32"/>
    <p:sldId id="548" r:id="rId33"/>
    <p:sldId id="532" r:id="rId34"/>
    <p:sldId id="476" r:id="rId35"/>
    <p:sldId id="554" r:id="rId36"/>
    <p:sldId id="551" r:id="rId37"/>
    <p:sldId id="553" r:id="rId38"/>
    <p:sldId id="516" r:id="rId39"/>
    <p:sldId id="555" r:id="rId40"/>
    <p:sldId id="477" r:id="rId41"/>
    <p:sldId id="588" r:id="rId42"/>
    <p:sldId id="556" r:id="rId43"/>
    <p:sldId id="557" r:id="rId44"/>
    <p:sldId id="513" r:id="rId45"/>
    <p:sldId id="503" r:id="rId46"/>
    <p:sldId id="511" r:id="rId47"/>
    <p:sldId id="558" r:id="rId48"/>
    <p:sldId id="559" r:id="rId49"/>
    <p:sldId id="560" r:id="rId50"/>
    <p:sldId id="561" r:id="rId51"/>
    <p:sldId id="562" r:id="rId52"/>
    <p:sldId id="563" r:id="rId53"/>
    <p:sldId id="564" r:id="rId54"/>
    <p:sldId id="533" r:id="rId55"/>
    <p:sldId id="492" r:id="rId56"/>
    <p:sldId id="508" r:id="rId57"/>
    <p:sldId id="536" r:id="rId58"/>
    <p:sldId id="517" r:id="rId59"/>
    <p:sldId id="518" r:id="rId60"/>
    <p:sldId id="565" r:id="rId61"/>
    <p:sldId id="567" r:id="rId62"/>
    <p:sldId id="569" r:id="rId63"/>
    <p:sldId id="570" r:id="rId64"/>
    <p:sldId id="571" r:id="rId65"/>
    <p:sldId id="573" r:id="rId66"/>
    <p:sldId id="519" r:id="rId67"/>
    <p:sldId id="520" r:id="rId68"/>
    <p:sldId id="575" r:id="rId69"/>
    <p:sldId id="591" r:id="rId70"/>
    <p:sldId id="592" r:id="rId71"/>
    <p:sldId id="593" r:id="rId72"/>
    <p:sldId id="534" r:id="rId73"/>
    <p:sldId id="485" r:id="rId74"/>
    <p:sldId id="535" r:id="rId75"/>
    <p:sldId id="580" r:id="rId76"/>
    <p:sldId id="581" r:id="rId77"/>
    <p:sldId id="582" r:id="rId78"/>
    <p:sldId id="583" r:id="rId79"/>
    <p:sldId id="584" r:id="rId80"/>
    <p:sldId id="585" r:id="rId81"/>
    <p:sldId id="586" r:id="rId82"/>
    <p:sldId id="537" r:id="rId83"/>
    <p:sldId id="515" r:id="rId84"/>
    <p:sldId id="538" r:id="rId85"/>
    <p:sldId id="499" r:id="rId86"/>
    <p:sldId id="481" r:id="rId87"/>
    <p:sldId id="539" r:id="rId88"/>
  </p:sldIdLst>
  <p:sldSz cx="9144000" cy="5143500" type="screen16x9"/>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e 1" id="{20D9379A-614F-44A1-BC31-FA21D1722784}">
          <p14:sldIdLst>
            <p14:sldId id="540"/>
            <p14:sldId id="594"/>
            <p14:sldId id="437"/>
            <p14:sldId id="529"/>
            <p14:sldId id="509"/>
            <p14:sldId id="530"/>
            <p14:sldId id="521"/>
            <p14:sldId id="504"/>
            <p14:sldId id="483"/>
            <p14:sldId id="505"/>
            <p14:sldId id="587"/>
            <p14:sldId id="527"/>
            <p14:sldId id="589"/>
            <p14:sldId id="502"/>
            <p14:sldId id="506"/>
            <p14:sldId id="507"/>
            <p14:sldId id="542"/>
            <p14:sldId id="543"/>
            <p14:sldId id="544"/>
            <p14:sldId id="526"/>
            <p14:sldId id="525"/>
            <p14:sldId id="512"/>
            <p14:sldId id="522"/>
            <p14:sldId id="528"/>
            <p14:sldId id="545"/>
            <p14:sldId id="531"/>
            <p14:sldId id="514"/>
            <p14:sldId id="487"/>
            <p14:sldId id="546"/>
            <p14:sldId id="549"/>
            <p14:sldId id="547"/>
            <p14:sldId id="548"/>
            <p14:sldId id="532"/>
            <p14:sldId id="476"/>
            <p14:sldId id="554"/>
            <p14:sldId id="551"/>
            <p14:sldId id="553"/>
            <p14:sldId id="516"/>
            <p14:sldId id="555"/>
            <p14:sldId id="477"/>
            <p14:sldId id="588"/>
            <p14:sldId id="556"/>
            <p14:sldId id="557"/>
            <p14:sldId id="513"/>
            <p14:sldId id="503"/>
            <p14:sldId id="511"/>
            <p14:sldId id="558"/>
            <p14:sldId id="559"/>
            <p14:sldId id="560"/>
            <p14:sldId id="561"/>
            <p14:sldId id="562"/>
            <p14:sldId id="563"/>
            <p14:sldId id="564"/>
            <p14:sldId id="533"/>
            <p14:sldId id="492"/>
            <p14:sldId id="508"/>
            <p14:sldId id="536"/>
            <p14:sldId id="517"/>
            <p14:sldId id="518"/>
            <p14:sldId id="565"/>
            <p14:sldId id="567"/>
            <p14:sldId id="569"/>
            <p14:sldId id="570"/>
            <p14:sldId id="571"/>
            <p14:sldId id="573"/>
            <p14:sldId id="519"/>
            <p14:sldId id="520"/>
            <p14:sldId id="575"/>
            <p14:sldId id="591"/>
            <p14:sldId id="592"/>
            <p14:sldId id="593"/>
            <p14:sldId id="534"/>
            <p14:sldId id="485"/>
            <p14:sldId id="535"/>
            <p14:sldId id="580"/>
            <p14:sldId id="581"/>
            <p14:sldId id="582"/>
            <p14:sldId id="583"/>
            <p14:sldId id="584"/>
            <p14:sldId id="585"/>
            <p14:sldId id="586"/>
            <p14:sldId id="537"/>
            <p14:sldId id="515"/>
            <p14:sldId id="538"/>
            <p14:sldId id="499"/>
            <p14:sldId id="481"/>
            <p14:sldId id="539"/>
          </p14:sldIdLst>
        </p14:section>
      </p14:sectionLst>
    </p:ext>
    <p:ext uri="{EFAFB233-063F-42B5-8137-9DF3F51BA10A}">
      <p15:sldGuideLst xmlns:p15="http://schemas.microsoft.com/office/powerpoint/2012/main">
        <p15:guide id="1" orient="horz" pos="1620">
          <p15:clr>
            <a:srgbClr val="A4A3A4"/>
          </p15:clr>
        </p15:guide>
        <p15:guide id="2" orient="horz" pos="735">
          <p15:clr>
            <a:srgbClr val="A4A3A4"/>
          </p15:clr>
        </p15:guide>
        <p15:guide id="3" orient="horz" pos="3026">
          <p15:clr>
            <a:srgbClr val="A4A3A4"/>
          </p15:clr>
        </p15:guide>
        <p15:guide id="4" orient="horz" pos="849">
          <p15:clr>
            <a:srgbClr val="A4A3A4"/>
          </p15:clr>
        </p15:guide>
        <p15:guide id="5" orient="horz" pos="2913">
          <p15:clr>
            <a:srgbClr val="A4A3A4"/>
          </p15:clr>
        </p15:guide>
        <p15:guide id="6" pos="2880">
          <p15:clr>
            <a:srgbClr val="A4A3A4"/>
          </p15:clr>
        </p15:guide>
        <p15:guide id="7" pos="2767">
          <p15:clr>
            <a:srgbClr val="A4A3A4"/>
          </p15:clr>
        </p15:guide>
        <p15:guide id="8" pos="2993">
          <p15:clr>
            <a:srgbClr val="A4A3A4"/>
          </p15:clr>
        </p15:guide>
        <p15:guide id="9" pos="385">
          <p15:clr>
            <a:srgbClr val="A4A3A4"/>
          </p15:clr>
        </p15:guide>
        <p15:guide id="10" pos="5375">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Dutilh" initials="DD" lastIdx="39" clrIdx="0"/>
  <p:cmAuthor id="2" name="Anton Bervoets" initials="AB" lastIdx="14" clrIdx="1"/>
  <p:cmAuthor id="3" name="Anton" initials="A"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DA4952-920B-486B-B47D-39CBDED53ED0}" v="2" dt="2019-05-09T18:35:45.84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1" autoAdjust="0"/>
    <p:restoredTop sz="73157" autoAdjust="0"/>
  </p:normalViewPr>
  <p:slideViewPr>
    <p:cSldViewPr snapToObjects="1" showGuides="1">
      <p:cViewPr varScale="1">
        <p:scale>
          <a:sx n="92" d="100"/>
          <a:sy n="92" d="100"/>
        </p:scale>
        <p:origin x="1632" y="78"/>
      </p:cViewPr>
      <p:guideLst>
        <p:guide orient="horz" pos="1620"/>
        <p:guide orient="horz" pos="735"/>
        <p:guide orient="horz" pos="3026"/>
        <p:guide orient="horz" pos="849"/>
        <p:guide orient="horz" pos="2913"/>
        <p:guide pos="2880"/>
        <p:guide pos="2767"/>
        <p:guide pos="2993"/>
        <p:guide pos="385"/>
        <p:guide pos="5375"/>
      </p:guideLst>
    </p:cSldViewPr>
  </p:slideViewPr>
  <p:notesTextViewPr>
    <p:cViewPr>
      <p:scale>
        <a:sx n="3" d="2"/>
        <a:sy n="3" d="2"/>
      </p:scale>
      <p:origin x="0" y="0"/>
    </p:cViewPr>
  </p:notesTextViewPr>
  <p:sorterViewPr>
    <p:cViewPr>
      <p:scale>
        <a:sx n="75" d="100"/>
        <a:sy n="75" d="100"/>
      </p:scale>
      <p:origin x="0" y="0"/>
    </p:cViewPr>
  </p:sorterViewPr>
  <p:notesViewPr>
    <p:cSldViewPr snapToObjects="1">
      <p:cViewPr varScale="1">
        <p:scale>
          <a:sx n="51" d="100"/>
          <a:sy n="51" d="100"/>
        </p:scale>
        <p:origin x="-295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1"/>
            <a:ext cx="2945659" cy="496332"/>
          </a:xfrm>
          <a:prstGeom prst="rect">
            <a:avLst/>
          </a:prstGeom>
        </p:spPr>
        <p:txBody>
          <a:bodyPr vert="horz" lIns="91432" tIns="45716" rIns="91432" bIns="45716" rtlCol="0"/>
          <a:lstStyle>
            <a:lvl1pPr algn="l">
              <a:defRPr sz="1200"/>
            </a:lvl1pPr>
          </a:lstStyle>
          <a:p>
            <a:endParaRPr lang="nl-NL"/>
          </a:p>
        </p:txBody>
      </p:sp>
      <p:sp>
        <p:nvSpPr>
          <p:cNvPr id="3" name="Tijdelijke aanduiding voor datum 2"/>
          <p:cNvSpPr>
            <a:spLocks noGrp="1"/>
          </p:cNvSpPr>
          <p:nvPr>
            <p:ph type="dt" sz="quarter" idx="1"/>
          </p:nvPr>
        </p:nvSpPr>
        <p:spPr>
          <a:xfrm>
            <a:off x="3850446" y="1"/>
            <a:ext cx="2945659" cy="496332"/>
          </a:xfrm>
          <a:prstGeom prst="rect">
            <a:avLst/>
          </a:prstGeom>
        </p:spPr>
        <p:txBody>
          <a:bodyPr vert="horz" lIns="91432" tIns="45716" rIns="91432" bIns="45716" rtlCol="0"/>
          <a:lstStyle>
            <a:lvl1pPr algn="r">
              <a:defRPr sz="1200"/>
            </a:lvl1pPr>
          </a:lstStyle>
          <a:p>
            <a:fld id="{6E406D30-FAB9-41FE-BF6E-AA243693B000}" type="datetimeFigureOut">
              <a:rPr lang="nl-NL" smtClean="0"/>
              <a:t>19-8-2019</a:t>
            </a:fld>
            <a:endParaRPr lang="nl-NL"/>
          </a:p>
        </p:txBody>
      </p:sp>
      <p:sp>
        <p:nvSpPr>
          <p:cNvPr id="4" name="Tijdelijke aanduiding voor voettekst 3"/>
          <p:cNvSpPr>
            <a:spLocks noGrp="1"/>
          </p:cNvSpPr>
          <p:nvPr>
            <p:ph type="ftr" sz="quarter" idx="2"/>
          </p:nvPr>
        </p:nvSpPr>
        <p:spPr>
          <a:xfrm>
            <a:off x="3" y="9428585"/>
            <a:ext cx="2945659" cy="496332"/>
          </a:xfrm>
          <a:prstGeom prst="rect">
            <a:avLst/>
          </a:prstGeom>
        </p:spPr>
        <p:txBody>
          <a:bodyPr vert="horz" lIns="91432" tIns="45716" rIns="91432" bIns="45716"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6" y="9428585"/>
            <a:ext cx="2945659" cy="496332"/>
          </a:xfrm>
          <a:prstGeom prst="rect">
            <a:avLst/>
          </a:prstGeom>
        </p:spPr>
        <p:txBody>
          <a:bodyPr vert="horz" lIns="91432" tIns="45716" rIns="91432" bIns="45716" rtlCol="0" anchor="b"/>
          <a:lstStyle>
            <a:lvl1pPr algn="r">
              <a:defRPr sz="1200"/>
            </a:lvl1pPr>
          </a:lstStyle>
          <a:p>
            <a:fld id="{BA00C8C9-5605-49C4-9259-FB02774C5952}" type="slidenum">
              <a:rPr lang="nl-NL" smtClean="0"/>
              <a:t>‹#›</a:t>
            </a:fld>
            <a:endParaRPr lang="nl-NL"/>
          </a:p>
        </p:txBody>
      </p:sp>
    </p:spTree>
    <p:extLst>
      <p:ext uri="{BB962C8B-B14F-4D97-AF65-F5344CB8AC3E}">
        <p14:creationId xmlns:p14="http://schemas.microsoft.com/office/powerpoint/2010/main" val="15418938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1"/>
            <a:ext cx="2945659" cy="496332"/>
          </a:xfrm>
          <a:prstGeom prst="rect">
            <a:avLst/>
          </a:prstGeom>
        </p:spPr>
        <p:txBody>
          <a:bodyPr vert="horz" lIns="91432" tIns="45716" rIns="91432" bIns="45716" rtlCol="0"/>
          <a:lstStyle>
            <a:lvl1pPr algn="l">
              <a:defRPr sz="1200"/>
            </a:lvl1pPr>
          </a:lstStyle>
          <a:p>
            <a:endParaRPr lang="nl-NL"/>
          </a:p>
        </p:txBody>
      </p:sp>
      <p:sp>
        <p:nvSpPr>
          <p:cNvPr id="3" name="Tijdelijke aanduiding voor datum 2"/>
          <p:cNvSpPr>
            <a:spLocks noGrp="1"/>
          </p:cNvSpPr>
          <p:nvPr>
            <p:ph type="dt" idx="1"/>
          </p:nvPr>
        </p:nvSpPr>
        <p:spPr>
          <a:xfrm>
            <a:off x="3850446" y="1"/>
            <a:ext cx="2945659" cy="496332"/>
          </a:xfrm>
          <a:prstGeom prst="rect">
            <a:avLst/>
          </a:prstGeom>
        </p:spPr>
        <p:txBody>
          <a:bodyPr vert="horz" lIns="91432" tIns="45716" rIns="91432" bIns="45716" rtlCol="0"/>
          <a:lstStyle>
            <a:lvl1pPr algn="r">
              <a:defRPr sz="1200"/>
            </a:lvl1pPr>
          </a:lstStyle>
          <a:p>
            <a:fld id="{91FEAE20-DCC5-450B-B78A-241707E85A8D}" type="datetimeFigureOut">
              <a:rPr lang="nl-NL" smtClean="0"/>
              <a:t>19-8-2019</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2" tIns="45716" rIns="91432" bIns="45716" rtlCol="0" anchor="ctr"/>
          <a:lstStyle/>
          <a:p>
            <a:endParaRPr lang="nl-NL"/>
          </a:p>
        </p:txBody>
      </p:sp>
      <p:sp>
        <p:nvSpPr>
          <p:cNvPr id="5" name="Tijdelijke aanduiding voor notities 4"/>
          <p:cNvSpPr>
            <a:spLocks noGrp="1"/>
          </p:cNvSpPr>
          <p:nvPr>
            <p:ph type="body" sz="quarter" idx="3"/>
          </p:nvPr>
        </p:nvSpPr>
        <p:spPr>
          <a:xfrm>
            <a:off x="679768" y="4715155"/>
            <a:ext cx="5438140" cy="4466987"/>
          </a:xfrm>
          <a:prstGeom prst="rect">
            <a:avLst/>
          </a:prstGeom>
        </p:spPr>
        <p:txBody>
          <a:bodyPr vert="horz" lIns="91432" tIns="45716" rIns="91432" bIns="45716"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3" y="9428585"/>
            <a:ext cx="2945659" cy="496332"/>
          </a:xfrm>
          <a:prstGeom prst="rect">
            <a:avLst/>
          </a:prstGeom>
        </p:spPr>
        <p:txBody>
          <a:bodyPr vert="horz" lIns="91432" tIns="45716" rIns="91432" bIns="45716"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6" y="9428585"/>
            <a:ext cx="2945659" cy="496332"/>
          </a:xfrm>
          <a:prstGeom prst="rect">
            <a:avLst/>
          </a:prstGeom>
        </p:spPr>
        <p:txBody>
          <a:bodyPr vert="horz" lIns="91432" tIns="45716" rIns="91432" bIns="45716" rtlCol="0" anchor="b"/>
          <a:lstStyle>
            <a:lvl1pPr algn="r">
              <a:defRPr sz="1200"/>
            </a:lvl1pPr>
          </a:lstStyle>
          <a:p>
            <a:fld id="{309E37C7-8B40-49FA-AA92-D9B683DA2416}" type="slidenum">
              <a:rPr lang="nl-NL" smtClean="0"/>
              <a:t>‹#›</a:t>
            </a:fld>
            <a:endParaRPr lang="nl-NL"/>
          </a:p>
        </p:txBody>
      </p:sp>
    </p:spTree>
    <p:extLst>
      <p:ext uri="{BB962C8B-B14F-4D97-AF65-F5344CB8AC3E}">
        <p14:creationId xmlns:p14="http://schemas.microsoft.com/office/powerpoint/2010/main" val="4737782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16 april 2019 zijn dit de regels en de instructies van FINA en LEN</a:t>
            </a:r>
            <a:r>
              <a:rPr lang="nl-NL"/>
              <a:t>. </a:t>
            </a:r>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2</a:t>
            </a:fld>
            <a:endParaRPr lang="nl-NL"/>
          </a:p>
        </p:txBody>
      </p:sp>
    </p:spTree>
    <p:extLst>
      <p:ext uri="{BB962C8B-B14F-4D97-AF65-F5344CB8AC3E}">
        <p14:creationId xmlns:p14="http://schemas.microsoft.com/office/powerpoint/2010/main" val="368691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sanctie is een U20 of U20/S al naar gelang wie balbezit heeft, WP 22.16</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22.4 </a:t>
            </a:r>
            <a:r>
              <a:rPr lang="nl-NL" sz="1200" kern="1200" dirty="0">
                <a:solidFill>
                  <a:schemeClr val="tx1"/>
                </a:solidFill>
                <a:effectLst/>
                <a:latin typeface="+mn-lt"/>
                <a:ea typeface="+mn-ea"/>
                <a:cs typeface="+mn-cs"/>
              </a:rPr>
              <a:t>Het door een speler verlaten van het water, of zitten of staan op de treden of de rand van het zwembad gedurende het spel, uitgezonderd in het geval van ongeval, letsel, ziekte of met toestemming van de scheidsrechter.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22.2 </a:t>
            </a:r>
            <a:r>
              <a:rPr lang="nl-NL" sz="1200" kern="1200" dirty="0">
                <a:solidFill>
                  <a:schemeClr val="tx1"/>
                </a:solidFill>
                <a:effectLst/>
                <a:latin typeface="+mn-lt"/>
                <a:ea typeface="+mn-ea"/>
                <a:cs typeface="+mn-cs"/>
              </a:rPr>
              <a:t>De uitgesloten speler begeeft zich naar het </a:t>
            </a:r>
            <a:r>
              <a:rPr lang="nl-NL" sz="1200" kern="1200" dirty="0" err="1">
                <a:solidFill>
                  <a:schemeClr val="tx1"/>
                </a:solidFill>
                <a:effectLst/>
                <a:latin typeface="+mn-lt"/>
                <a:ea typeface="+mn-ea"/>
                <a:cs typeface="+mn-cs"/>
              </a:rPr>
              <a:t>terugkomvak</a:t>
            </a:r>
            <a:r>
              <a:rPr lang="nl-NL" sz="1200" kern="1200" dirty="0">
                <a:solidFill>
                  <a:schemeClr val="tx1"/>
                </a:solidFill>
                <a:effectLst/>
                <a:latin typeface="+mn-lt"/>
                <a:ea typeface="+mn-ea"/>
                <a:cs typeface="+mn-cs"/>
              </a:rPr>
              <a:t> bij zijn eigen doellijn zonder het water te verlaten. Een uitgesloten speler die het water verlaat (anders dan aansluitend op het in het speelveld komen van een vervanger) maakt zich schuldig aan een overtreding overeenkomstig WP </a:t>
            </a:r>
            <a:r>
              <a:rPr lang="nl-NL" sz="1200" b="1" u="dotted" kern="1200" dirty="0">
                <a:solidFill>
                  <a:schemeClr val="tx1"/>
                </a:solidFill>
                <a:effectLst/>
                <a:latin typeface="+mn-lt"/>
                <a:ea typeface="+mn-ea"/>
                <a:cs typeface="+mn-cs"/>
              </a:rPr>
              <a:t>22.13</a:t>
            </a:r>
            <a:r>
              <a:rPr lang="nl-NL" sz="1200" kern="1200" dirty="0">
                <a:solidFill>
                  <a:schemeClr val="tx1"/>
                </a:solidFill>
                <a:effectLst/>
                <a:latin typeface="+mn-lt"/>
                <a:ea typeface="+mn-ea"/>
                <a:cs typeface="+mn-cs"/>
              </a:rPr>
              <a:t> (wangedrag).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22.13 Het zich aan wangedrag schuldig maken, daarbij inbegrepen het gebruik van onacceptabele taal, agressief of aanhoudend foutief spel, het weigeren gehoor te geven aan of tonen van gebrek aan eerbied voor de scheidsrechter of official, onoorbaar gedrag tegenover de waterpolospelregels of aanzetten tot het in diskrediet brengen van het waterpolospel. De overtreder wordt voor de verdere duur van de wedstrijd uitgesloten, met vervanging zodra zich een van de voorvallen voordoet waarnaar in WP </a:t>
            </a:r>
            <a:r>
              <a:rPr lang="nl-NL" sz="1200" b="1" u="dotted" kern="1200" dirty="0">
                <a:solidFill>
                  <a:schemeClr val="tx1"/>
                </a:solidFill>
                <a:effectLst/>
                <a:latin typeface="+mn-lt"/>
                <a:ea typeface="+mn-ea"/>
                <a:cs typeface="+mn-cs"/>
              </a:rPr>
              <a:t>22.3</a:t>
            </a:r>
            <a:r>
              <a:rPr lang="nl-NL" sz="1200" kern="1200" dirty="0">
                <a:solidFill>
                  <a:schemeClr val="tx1"/>
                </a:solidFill>
                <a:effectLst/>
                <a:latin typeface="+mn-lt"/>
                <a:ea typeface="+mn-ea"/>
                <a:cs typeface="+mn-cs"/>
              </a:rPr>
              <a:t> verwezen wordt en hij moet de zwemzaal (met inbegrip van de tribune) verlaten.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15</a:t>
            </a:fld>
            <a:endParaRPr lang="nl-NL"/>
          </a:p>
        </p:txBody>
      </p:sp>
    </p:spTree>
    <p:extLst>
      <p:ext uri="{BB962C8B-B14F-4D97-AF65-F5344CB8AC3E}">
        <p14:creationId xmlns:p14="http://schemas.microsoft.com/office/powerpoint/2010/main" val="1455325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a:solidFill>
                  <a:schemeClr val="tx1"/>
                </a:solidFill>
                <a:latin typeface="+mn-lt"/>
                <a:ea typeface="+mn-ea"/>
                <a:cs typeface="+mn-cs"/>
              </a:rPr>
              <a:t>Bij</a:t>
            </a:r>
            <a:r>
              <a:rPr lang="en-US" sz="1200" b="0" i="0" u="none" strike="noStrike" kern="1200" baseline="0" dirty="0">
                <a:solidFill>
                  <a:schemeClr val="tx1"/>
                </a:solidFill>
                <a:latin typeface="+mn-lt"/>
                <a:ea typeface="+mn-ea"/>
                <a:cs typeface="+mn-cs"/>
              </a:rPr>
              <a:t> flying substitute </a:t>
            </a:r>
            <a:r>
              <a:rPr lang="en-US" sz="1200" b="0" i="0" u="none" strike="noStrike" kern="1200" baseline="0" dirty="0" err="1">
                <a:solidFill>
                  <a:schemeClr val="tx1"/>
                </a:solidFill>
                <a:latin typeface="+mn-lt"/>
                <a:ea typeface="+mn-ea"/>
                <a:cs typeface="+mn-cs"/>
              </a:rPr>
              <a:t>een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goede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wissel</a:t>
            </a:r>
            <a:r>
              <a:rPr lang="en-US" sz="1200" b="0" i="0" u="none" strike="noStrike" kern="1200" baseline="0" dirty="0">
                <a:solidFill>
                  <a:schemeClr val="tx1"/>
                </a:solidFill>
                <a:latin typeface="+mn-lt"/>
                <a:ea typeface="+mn-ea"/>
                <a:cs typeface="+mn-cs"/>
              </a:rPr>
              <a:t> en </a:t>
            </a:r>
            <a:r>
              <a:rPr lang="en-US" sz="1200" b="0" i="0" u="none" strike="noStrike" kern="1200" baseline="0" dirty="0" err="1">
                <a:solidFill>
                  <a:schemeClr val="tx1"/>
                </a:solidFill>
                <a:latin typeface="+mn-lt"/>
                <a:ea typeface="+mn-ea"/>
                <a:cs typeface="+mn-cs"/>
              </a:rPr>
              <a:t>een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verkeerde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wissel</a:t>
            </a:r>
            <a:r>
              <a:rPr lang="en-US" sz="1200" b="0" i="0" u="none" strike="noStrike" kern="1200" baseline="0" dirty="0">
                <a:solidFill>
                  <a:schemeClr val="tx1"/>
                </a:solidFill>
                <a:latin typeface="+mn-lt"/>
                <a:ea typeface="+mn-ea"/>
                <a:cs typeface="+mn-cs"/>
              </a:rPr>
              <a:t> (2 </a:t>
            </a:r>
            <a:r>
              <a:rPr lang="en-US" sz="1200" b="0" i="0" u="none" strike="noStrike" kern="1200" baseline="0" dirty="0" err="1">
                <a:solidFill>
                  <a:schemeClr val="tx1"/>
                </a:solidFill>
                <a:latin typeface="+mn-lt"/>
                <a:ea typeface="+mn-ea"/>
                <a:cs typeface="+mn-cs"/>
              </a:rPr>
              <a:t>beelden</a:t>
            </a:r>
            <a:r>
              <a:rPr lang="en-US" sz="1200" b="0" i="0" u="none" strike="noStrike" kern="1200" baseline="0" dirty="0">
                <a:solidFill>
                  <a:schemeClr val="tx1"/>
                </a:solidFill>
                <a:latin typeface="+mn-lt"/>
                <a:ea typeface="+mn-ea"/>
                <a:cs typeface="+mn-cs"/>
              </a:rPr>
              <a:t>). </a:t>
            </a:r>
            <a:endParaRPr lang="nl-NL" dirty="0"/>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16</a:t>
            </a:fld>
            <a:endParaRPr lang="nl-NL"/>
          </a:p>
        </p:txBody>
      </p:sp>
    </p:spTree>
    <p:extLst>
      <p:ext uri="{BB962C8B-B14F-4D97-AF65-F5344CB8AC3E}">
        <p14:creationId xmlns:p14="http://schemas.microsoft.com/office/powerpoint/2010/main" val="149228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Aangeven waar de 6 meterlijn zich bevindt. In baden zonder “gele” en “groene” blokjes wordt de 5-meter lijn aangegeven met een rode pion en de 6-meter lijn met een gele pion. </a:t>
            </a:r>
          </a:p>
          <a:p>
            <a:endParaRPr lang="nl-NL" dirty="0"/>
          </a:p>
          <a:p>
            <a:pPr marL="171450" indent="-171450">
              <a:buFontTx/>
              <a:buChar char="-"/>
            </a:pPr>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21</a:t>
            </a:fld>
            <a:endParaRPr lang="nl-NL"/>
          </a:p>
        </p:txBody>
      </p:sp>
    </p:spTree>
    <p:extLst>
      <p:ext uri="{BB962C8B-B14F-4D97-AF65-F5344CB8AC3E}">
        <p14:creationId xmlns:p14="http://schemas.microsoft.com/office/powerpoint/2010/main" val="1873006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bal moet loskomen van de hand ; </a:t>
            </a:r>
            <a:r>
              <a:rPr lang="nl-NL" dirty="0" err="1"/>
              <a:t>space</a:t>
            </a:r>
            <a:r>
              <a:rPr lang="nl-NL" dirty="0"/>
              <a:t> </a:t>
            </a:r>
            <a:r>
              <a:rPr lang="nl-NL" dirty="0" err="1"/>
              <a:t>between</a:t>
            </a:r>
            <a:r>
              <a:rPr lang="nl-NL" dirty="0"/>
              <a:t> hand </a:t>
            </a:r>
            <a:r>
              <a:rPr lang="nl-NL" dirty="0" err="1"/>
              <a:t>and</a:t>
            </a:r>
            <a:r>
              <a:rPr lang="nl-NL" dirty="0"/>
              <a:t> </a:t>
            </a:r>
            <a:r>
              <a:rPr lang="nl-NL" dirty="0" err="1"/>
              <a:t>ball</a:t>
            </a:r>
            <a:r>
              <a:rPr lang="nl-NL" dirty="0"/>
              <a:t>. </a:t>
            </a:r>
          </a:p>
          <a:p>
            <a:endParaRPr lang="nl-NL" sz="1200" kern="1200" dirty="0">
              <a:solidFill>
                <a:schemeClr val="tx1"/>
              </a:solidFill>
              <a:latin typeface="+mn-lt"/>
              <a:ea typeface="+mn-ea"/>
              <a:cs typeface="+mn-cs"/>
            </a:endParaRPr>
          </a:p>
          <a:p>
            <a:r>
              <a:rPr lang="en-US" sz="1200" kern="1200" dirty="0">
                <a:solidFill>
                  <a:schemeClr val="tx1"/>
                </a:solidFill>
                <a:latin typeface="+mn-lt"/>
                <a:ea typeface="+mn-ea"/>
                <a:cs typeface="+mn-cs"/>
              </a:rPr>
              <a:t>Visibly putting the ball into play means that the ball must leave the hand of the player with the ball (see WP 17 figure 1 en 2). Visibly passing the ball from one hand to the other is considered to put the ball into play.</a:t>
            </a:r>
          </a:p>
          <a:p>
            <a:endParaRPr lang="nl-NL" dirty="0"/>
          </a:p>
          <a:p>
            <a:endParaRPr lang="nl-NL" dirty="0"/>
          </a:p>
          <a:p>
            <a:r>
              <a:rPr lang="nl-NL" dirty="0"/>
              <a:t>Sanctie : contra </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22</a:t>
            </a:fld>
            <a:endParaRPr lang="nl-NL"/>
          </a:p>
        </p:txBody>
      </p:sp>
    </p:spTree>
    <p:extLst>
      <p:ext uri="{BB962C8B-B14F-4D97-AF65-F5344CB8AC3E}">
        <p14:creationId xmlns:p14="http://schemas.microsoft.com/office/powerpoint/2010/main" val="4163202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23</a:t>
            </a:fld>
            <a:endParaRPr lang="nl-NL"/>
          </a:p>
        </p:txBody>
      </p:sp>
    </p:spTree>
    <p:extLst>
      <p:ext uri="{BB962C8B-B14F-4D97-AF65-F5344CB8AC3E}">
        <p14:creationId xmlns:p14="http://schemas.microsoft.com/office/powerpoint/2010/main" val="2160027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beeld : hand omhoog steken als vrije worp wordt toegekend buiten de 6 meter.</a:t>
            </a:r>
          </a:p>
          <a:p>
            <a:r>
              <a:rPr lang="nl-NL" dirty="0"/>
              <a:t>Binnen 6 meter wijzen naar “binnen 6 meter” (geen beeld van)</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24</a:t>
            </a:fld>
            <a:endParaRPr lang="nl-NL"/>
          </a:p>
        </p:txBody>
      </p:sp>
    </p:spTree>
    <p:extLst>
      <p:ext uri="{BB962C8B-B14F-4D97-AF65-F5344CB8AC3E}">
        <p14:creationId xmlns:p14="http://schemas.microsoft.com/office/powerpoint/2010/main" val="3067760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 : strafworp is gemist of strafworp is verkeerd genomen. </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27</a:t>
            </a:fld>
            <a:endParaRPr lang="nl-NL"/>
          </a:p>
        </p:txBody>
      </p:sp>
    </p:spTree>
    <p:extLst>
      <p:ext uri="{BB962C8B-B14F-4D97-AF65-F5344CB8AC3E}">
        <p14:creationId xmlns:p14="http://schemas.microsoft.com/office/powerpoint/2010/main" val="3450252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 beelden</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28</a:t>
            </a:fld>
            <a:endParaRPr lang="nl-NL"/>
          </a:p>
        </p:txBody>
      </p:sp>
    </p:spTree>
    <p:extLst>
      <p:ext uri="{BB962C8B-B14F-4D97-AF65-F5344CB8AC3E}">
        <p14:creationId xmlns:p14="http://schemas.microsoft.com/office/powerpoint/2010/main" val="3889609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Reset van de klok na U20 naar 20 seconden</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29</a:t>
            </a:fld>
            <a:endParaRPr lang="nl-NL"/>
          </a:p>
        </p:txBody>
      </p:sp>
    </p:spTree>
    <p:extLst>
      <p:ext uri="{BB962C8B-B14F-4D97-AF65-F5344CB8AC3E}">
        <p14:creationId xmlns:p14="http://schemas.microsoft.com/office/powerpoint/2010/main" val="1197305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Reguliere balwissel na schot op doel </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30</a:t>
            </a:fld>
            <a:endParaRPr lang="nl-NL"/>
          </a:p>
        </p:txBody>
      </p:sp>
    </p:spTree>
    <p:extLst>
      <p:ext uri="{BB962C8B-B14F-4D97-AF65-F5344CB8AC3E}">
        <p14:creationId xmlns:p14="http://schemas.microsoft.com/office/powerpoint/2010/main" val="331872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3</a:t>
            </a:fld>
            <a:endParaRPr lang="nl-NL"/>
          </a:p>
        </p:txBody>
      </p:sp>
    </p:spTree>
    <p:extLst>
      <p:ext uri="{BB962C8B-B14F-4D97-AF65-F5344CB8AC3E}">
        <p14:creationId xmlns:p14="http://schemas.microsoft.com/office/powerpoint/2010/main" val="355541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Nieuwe 20 seconden na toekennen van hoekworp </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31</a:t>
            </a:fld>
            <a:endParaRPr lang="nl-NL"/>
          </a:p>
        </p:txBody>
      </p:sp>
    </p:spTree>
    <p:extLst>
      <p:ext uri="{BB962C8B-B14F-4D97-AF65-F5344CB8AC3E}">
        <p14:creationId xmlns:p14="http://schemas.microsoft.com/office/powerpoint/2010/main" val="426131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Uitsluiting bij meer dan 20 seconden op de klok, klok blijft staan, gaat niet naar 20 seconden. </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32</a:t>
            </a:fld>
            <a:endParaRPr lang="nl-NL"/>
          </a:p>
        </p:txBody>
      </p:sp>
    </p:spTree>
    <p:extLst>
      <p:ext uri="{BB962C8B-B14F-4D97-AF65-F5344CB8AC3E}">
        <p14:creationId xmlns:p14="http://schemas.microsoft.com/office/powerpoint/2010/main" val="153847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Benoemen voorbeelden + beelden:</a:t>
            </a:r>
          </a:p>
          <a:p>
            <a:r>
              <a:rPr lang="nl-NL" dirty="0"/>
              <a:t>Bij contra op middenveld ; bal bij de keeper</a:t>
            </a:r>
          </a:p>
          <a:p>
            <a:r>
              <a:rPr lang="nl-NL" dirty="0"/>
              <a:t>Contra in de tweede lijn, bal daar nemen sr moet kijken naar bal genomen en speler in aanval (voorbeeld bij maken)</a:t>
            </a:r>
          </a:p>
          <a:p>
            <a:r>
              <a:rPr lang="nl-NL" dirty="0"/>
              <a:t>Procedure uitsluiting zonder bal + te vroeg nemen = op plaats van waar bal dan is nemen</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34</a:t>
            </a:fld>
            <a:endParaRPr lang="nl-NL"/>
          </a:p>
        </p:txBody>
      </p:sp>
    </p:spTree>
    <p:extLst>
      <p:ext uri="{BB962C8B-B14F-4D97-AF65-F5344CB8AC3E}">
        <p14:creationId xmlns:p14="http://schemas.microsoft.com/office/powerpoint/2010/main" val="1039299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35</a:t>
            </a:fld>
            <a:endParaRPr lang="nl-NL"/>
          </a:p>
        </p:txBody>
      </p:sp>
    </p:spTree>
    <p:extLst>
      <p:ext uri="{BB962C8B-B14F-4D97-AF65-F5344CB8AC3E}">
        <p14:creationId xmlns:p14="http://schemas.microsoft.com/office/powerpoint/2010/main" val="3757712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voorbeeld procedure uitsluiting zonder bal</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38</a:t>
            </a:fld>
            <a:endParaRPr lang="nl-NL"/>
          </a:p>
        </p:txBody>
      </p:sp>
    </p:spTree>
    <p:extLst>
      <p:ext uri="{BB962C8B-B14F-4D97-AF65-F5344CB8AC3E}">
        <p14:creationId xmlns:p14="http://schemas.microsoft.com/office/powerpoint/2010/main" val="1824726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39</a:t>
            </a:fld>
            <a:endParaRPr lang="nl-NL"/>
          </a:p>
        </p:txBody>
      </p:sp>
    </p:spTree>
    <p:extLst>
      <p:ext uri="{BB962C8B-B14F-4D97-AF65-F5344CB8AC3E}">
        <p14:creationId xmlns:p14="http://schemas.microsoft.com/office/powerpoint/2010/main" val="615548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Speler slag terug om voor MV te gaan liggen – niet handig, dan kan speler hoekworp zwemmen en schieten</a:t>
            </a:r>
          </a:p>
          <a:p>
            <a:r>
              <a:rPr lang="nl-NL" dirty="0"/>
              <a:t>Midvoor met neus naar doel bij 1</a:t>
            </a:r>
            <a:r>
              <a:rPr lang="nl-NL" baseline="30000" dirty="0"/>
              <a:t>e</a:t>
            </a:r>
            <a:r>
              <a:rPr lang="nl-NL" dirty="0"/>
              <a:t> paal + aanvallen vanachter = strafworp</a:t>
            </a:r>
          </a:p>
          <a:p>
            <a:endParaRPr lang="nl-NL" dirty="0"/>
          </a:p>
          <a:p>
            <a:r>
              <a:rPr lang="nl-NL" dirty="0">
                <a:solidFill>
                  <a:srgbClr val="FF0000"/>
                </a:solidFill>
              </a:rPr>
              <a:t>Nog 1 beeld erbij zoeken met juist nemen van een corner</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40</a:t>
            </a:fld>
            <a:endParaRPr lang="nl-NL"/>
          </a:p>
        </p:txBody>
      </p:sp>
    </p:spTree>
    <p:extLst>
      <p:ext uri="{BB962C8B-B14F-4D97-AF65-F5344CB8AC3E}">
        <p14:creationId xmlns:p14="http://schemas.microsoft.com/office/powerpoint/2010/main" val="3299187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41</a:t>
            </a:fld>
            <a:endParaRPr lang="nl-NL"/>
          </a:p>
        </p:txBody>
      </p:sp>
    </p:spTree>
    <p:extLst>
      <p:ext uri="{BB962C8B-B14F-4D97-AF65-F5344CB8AC3E}">
        <p14:creationId xmlns:p14="http://schemas.microsoft.com/office/powerpoint/2010/main" val="3592152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Had contra gefloten moeten worden : neemt de bal niet (niet los van de hand)</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42</a:t>
            </a:fld>
            <a:endParaRPr lang="nl-NL"/>
          </a:p>
        </p:txBody>
      </p:sp>
    </p:spTree>
    <p:extLst>
      <p:ext uri="{BB962C8B-B14F-4D97-AF65-F5344CB8AC3E}">
        <p14:creationId xmlns:p14="http://schemas.microsoft.com/office/powerpoint/2010/main" val="3772628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Had contra gefloten moeten worden : neemt de bal niet (niet los van de hand)</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43</a:t>
            </a:fld>
            <a:endParaRPr lang="nl-NL"/>
          </a:p>
        </p:txBody>
      </p:sp>
    </p:spTree>
    <p:extLst>
      <p:ext uri="{BB962C8B-B14F-4D97-AF65-F5344CB8AC3E}">
        <p14:creationId xmlns:p14="http://schemas.microsoft.com/office/powerpoint/2010/main" val="3592535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latin typeface="+mn-lt"/>
                <a:ea typeface="+mn-ea"/>
                <a:cs typeface="+mn-cs"/>
              </a:rPr>
              <a:t>In de vertaling hebben we er vliegende vervangingen van gemaakt.</a:t>
            </a:r>
          </a:p>
          <a:p>
            <a:endParaRPr lang="nl-NL" sz="1200" kern="1200" dirty="0">
              <a:solidFill>
                <a:schemeClr val="tx1"/>
              </a:solidFill>
              <a:latin typeface="+mn-lt"/>
              <a:ea typeface="+mn-ea"/>
              <a:cs typeface="+mn-cs"/>
            </a:endParaRPr>
          </a:p>
          <a:p>
            <a:r>
              <a:rPr lang="nl-NL" sz="1200" kern="1200" dirty="0">
                <a:solidFill>
                  <a:schemeClr val="tx1"/>
                </a:solidFill>
                <a:latin typeface="+mn-lt"/>
                <a:ea typeface="+mn-ea"/>
                <a:cs typeface="+mn-cs"/>
              </a:rPr>
              <a:t>Het gebied bestemd voor vliegende vervangingen heet het vliegende wisselgebied en de procedure heet een vliegende wissel</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7</a:t>
            </a:fld>
            <a:endParaRPr lang="nl-NL"/>
          </a:p>
        </p:txBody>
      </p:sp>
    </p:spTree>
    <p:extLst>
      <p:ext uri="{BB962C8B-B14F-4D97-AF65-F5344CB8AC3E}">
        <p14:creationId xmlns:p14="http://schemas.microsoft.com/office/powerpoint/2010/main" val="2683056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44</a:t>
            </a:fld>
            <a:endParaRPr lang="nl-NL"/>
          </a:p>
        </p:txBody>
      </p:sp>
    </p:spTree>
    <p:extLst>
      <p:ext uri="{BB962C8B-B14F-4D97-AF65-F5344CB8AC3E}">
        <p14:creationId xmlns:p14="http://schemas.microsoft.com/office/powerpoint/2010/main" val="996100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45</a:t>
            </a:fld>
            <a:endParaRPr lang="nl-NL"/>
          </a:p>
        </p:txBody>
      </p:sp>
    </p:spTree>
    <p:extLst>
      <p:ext uri="{BB962C8B-B14F-4D97-AF65-F5344CB8AC3E}">
        <p14:creationId xmlns:p14="http://schemas.microsoft.com/office/powerpoint/2010/main" val="2316640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0" i="0" u="none" strike="noStrike" kern="1200" baseline="0" dirty="0">
                <a:solidFill>
                  <a:schemeClr val="tx1"/>
                </a:solidFill>
                <a:latin typeface="+mn-lt"/>
                <a:ea typeface="+mn-ea"/>
                <a:cs typeface="+mn-cs"/>
              </a:rPr>
              <a:t>Opnemen dat ineens schieten niet mag, maar in het spel brengen, dreigen en zwemmen mag dan wel scoren.</a:t>
            </a:r>
          </a:p>
          <a:p>
            <a:r>
              <a:rPr lang="nl-NL" sz="1000" b="0" i="0" u="none" strike="noStrike" kern="1200" baseline="0" dirty="0">
                <a:solidFill>
                  <a:schemeClr val="tx1"/>
                </a:solidFill>
                <a:latin typeface="+mn-lt"/>
                <a:ea typeface="+mn-ea"/>
                <a:cs typeface="+mn-cs"/>
              </a:rPr>
              <a:t>CLARIFICATION: </a:t>
            </a:r>
          </a:p>
          <a:p>
            <a:r>
              <a:rPr lang="en-US" sz="1000" b="0" i="0" u="none" strike="noStrike" kern="1200" baseline="0" dirty="0">
                <a:solidFill>
                  <a:schemeClr val="tx1"/>
                </a:solidFill>
                <a:latin typeface="+mn-lt"/>
                <a:ea typeface="+mn-ea"/>
                <a:cs typeface="+mn-cs"/>
              </a:rPr>
              <a:t>Direct shot after interval time: </a:t>
            </a:r>
          </a:p>
          <a:p>
            <a:r>
              <a:rPr lang="en-US" sz="1000" b="0" i="0" u="none" strike="noStrike" kern="1200" baseline="0" dirty="0">
                <a:solidFill>
                  <a:schemeClr val="tx1"/>
                </a:solidFill>
                <a:latin typeface="+mn-lt"/>
                <a:ea typeface="+mn-ea"/>
                <a:cs typeface="+mn-cs"/>
              </a:rPr>
              <a:t>*After interval time it is not allowed to take a direct shot at the goal </a:t>
            </a:r>
          </a:p>
          <a:p>
            <a:r>
              <a:rPr lang="en-US" sz="1000" b="0" i="0" u="none" strike="noStrike" kern="1200" baseline="0" dirty="0">
                <a:solidFill>
                  <a:schemeClr val="tx1"/>
                </a:solidFill>
                <a:latin typeface="+mn-lt"/>
                <a:ea typeface="+mn-ea"/>
                <a:cs typeface="+mn-cs"/>
              </a:rPr>
              <a:t>*When a referee takes the ball out of the water, for cap replacement, injuries or other matters, this is considered to be interval time. After the matter is solved and the ball is returned to a player and no direct shot at the goal is allowed according to the rules. </a:t>
            </a:r>
          </a:p>
          <a:p>
            <a:r>
              <a:rPr lang="en-US" sz="1000" b="0" i="0" u="none" strike="noStrike" kern="1200" baseline="0" dirty="0">
                <a:solidFill>
                  <a:schemeClr val="tx1"/>
                </a:solidFill>
                <a:latin typeface="+mn-lt"/>
                <a:ea typeface="+mn-ea"/>
                <a:cs typeface="+mn-cs"/>
              </a:rPr>
              <a:t>*However after interval time, when the ball is returned to a player taking a corner throw or to a player outside the 6m. area, after a stoppage for cap replacement, injuries or other matters, after putting the ball in play, this player can shoot at the goal (or fake, or swim) and score. </a:t>
            </a:r>
            <a:endParaRPr lang="nl-NL" sz="1000"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46</a:t>
            </a:fld>
            <a:endParaRPr lang="nl-NL"/>
          </a:p>
        </p:txBody>
      </p:sp>
    </p:spTree>
    <p:extLst>
      <p:ext uri="{BB962C8B-B14F-4D97-AF65-F5344CB8AC3E}">
        <p14:creationId xmlns:p14="http://schemas.microsoft.com/office/powerpoint/2010/main" val="3855761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47</a:t>
            </a:fld>
            <a:endParaRPr lang="nl-NL"/>
          </a:p>
        </p:txBody>
      </p:sp>
    </p:spTree>
    <p:extLst>
      <p:ext uri="{BB962C8B-B14F-4D97-AF65-F5344CB8AC3E}">
        <p14:creationId xmlns:p14="http://schemas.microsoft.com/office/powerpoint/2010/main" val="3762208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Incorrect = contra fluiten</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51</a:t>
            </a:fld>
            <a:endParaRPr lang="nl-NL"/>
          </a:p>
        </p:txBody>
      </p:sp>
    </p:spTree>
    <p:extLst>
      <p:ext uri="{BB962C8B-B14F-4D97-AF65-F5344CB8AC3E}">
        <p14:creationId xmlns:p14="http://schemas.microsoft.com/office/powerpoint/2010/main" val="2532012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handen om en om afduwen door verdediger</a:t>
            </a:r>
          </a:p>
          <a:p>
            <a:r>
              <a:rPr lang="nl-NL" dirty="0"/>
              <a:t>Tegen houden bij </a:t>
            </a:r>
            <a:r>
              <a:rPr lang="nl-NL" dirty="0" err="1"/>
              <a:t>instarten</a:t>
            </a:r>
            <a:endParaRPr lang="nl-NL" dirty="0"/>
          </a:p>
          <a:p>
            <a:r>
              <a:rPr lang="nl-NL" dirty="0"/>
              <a:t>Ervoor gaan liggen</a:t>
            </a:r>
          </a:p>
          <a:p>
            <a:r>
              <a:rPr lang="nl-NL" dirty="0"/>
              <a:t>Armen erom heen</a:t>
            </a:r>
          </a:p>
          <a:p>
            <a:r>
              <a:rPr lang="nl-NL" dirty="0"/>
              <a:t>Veel beelden bij maken </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58</a:t>
            </a:fld>
            <a:endParaRPr lang="nl-NL"/>
          </a:p>
        </p:txBody>
      </p:sp>
    </p:spTree>
    <p:extLst>
      <p:ext uri="{BB962C8B-B14F-4D97-AF65-F5344CB8AC3E}">
        <p14:creationId xmlns:p14="http://schemas.microsoft.com/office/powerpoint/2010/main" val="1691238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latin typeface="+mn-lt"/>
                <a:ea typeface="+mn-ea"/>
                <a:cs typeface="+mn-cs"/>
              </a:rPr>
              <a:t>Het beschermen van de beweging, de actie en de aanval van een speler is een belangrijk element in het spelen van waterpolo.</a:t>
            </a:r>
          </a:p>
          <a:p>
            <a:r>
              <a:rPr lang="nl-NL" sz="1200" kern="1200" dirty="0">
                <a:solidFill>
                  <a:schemeClr val="tx1"/>
                </a:solidFill>
                <a:latin typeface="+mn-lt"/>
                <a:ea typeface="+mn-ea"/>
                <a:cs typeface="+mn-cs"/>
              </a:rPr>
              <a:t>De scheidsrechter moet fluiten voor uitsluitingen in de volgende situaties:</a:t>
            </a:r>
          </a:p>
          <a:p>
            <a:r>
              <a:rPr lang="nl-NL" sz="1200" kern="1200" dirty="0">
                <a:solidFill>
                  <a:schemeClr val="tx1"/>
                </a:solidFill>
                <a:latin typeface="+mn-lt"/>
                <a:ea typeface="+mn-ea"/>
                <a:cs typeface="+mn-cs"/>
              </a:rPr>
              <a:t>1. elke fout die een vrije beweging belemmert van een speler die wil </a:t>
            </a:r>
            <a:r>
              <a:rPr lang="nl-NL" sz="1200" kern="1200" dirty="0" err="1">
                <a:solidFill>
                  <a:schemeClr val="tx1"/>
                </a:solidFill>
                <a:latin typeface="+mn-lt"/>
                <a:ea typeface="+mn-ea"/>
                <a:cs typeface="+mn-cs"/>
              </a:rPr>
              <a:t>instarten</a:t>
            </a:r>
            <a:endParaRPr lang="nl-NL" sz="1200" kern="1200" dirty="0">
              <a:solidFill>
                <a:schemeClr val="tx1"/>
              </a:solidFill>
              <a:latin typeface="+mn-lt"/>
              <a:ea typeface="+mn-ea"/>
              <a:cs typeface="+mn-cs"/>
            </a:endParaRPr>
          </a:p>
          <a:p>
            <a:r>
              <a:rPr lang="nl-NL" sz="1200" kern="1200" dirty="0">
                <a:solidFill>
                  <a:schemeClr val="tx1"/>
                </a:solidFill>
                <a:latin typeface="+mn-lt"/>
                <a:ea typeface="+mn-ea"/>
                <a:cs typeface="+mn-cs"/>
              </a:rPr>
              <a:t>2. als de pressing de bewegingsvrijheid van een aanvaller verhindert</a:t>
            </a:r>
          </a:p>
          <a:p>
            <a:r>
              <a:rPr lang="nl-NL" sz="1200" kern="1200" dirty="0">
                <a:solidFill>
                  <a:schemeClr val="tx1"/>
                </a:solidFill>
                <a:latin typeface="+mn-lt"/>
                <a:ea typeface="+mn-ea"/>
                <a:cs typeface="+mn-cs"/>
              </a:rPr>
              <a:t>3. als er twee handen worden gebruikt om een aanvallende speler vast te houden</a:t>
            </a:r>
          </a:p>
          <a:p>
            <a:r>
              <a:rPr lang="nl-NL" sz="1200" kern="1200" dirty="0">
                <a:solidFill>
                  <a:schemeClr val="tx1"/>
                </a:solidFill>
                <a:latin typeface="+mn-lt"/>
                <a:ea typeface="+mn-ea"/>
                <a:cs typeface="+mn-cs"/>
              </a:rPr>
              <a:t>4. als de aanvallende speler constant wordt aangeraakt om een vrije beweging te belemmeren</a:t>
            </a:r>
          </a:p>
          <a:p>
            <a:r>
              <a:rPr lang="nl-NL" sz="1200" kern="1200" dirty="0">
                <a:solidFill>
                  <a:schemeClr val="tx1"/>
                </a:solidFill>
                <a:latin typeface="+mn-lt"/>
                <a:ea typeface="+mn-ea"/>
                <a:cs typeface="+mn-cs"/>
              </a:rPr>
              <a:t>5. als er wordt gezwommen op de schouders, rug of benen</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59</a:t>
            </a:fld>
            <a:endParaRPr lang="nl-NL"/>
          </a:p>
        </p:txBody>
      </p:sp>
    </p:spTree>
    <p:extLst>
      <p:ext uri="{BB962C8B-B14F-4D97-AF65-F5344CB8AC3E}">
        <p14:creationId xmlns:p14="http://schemas.microsoft.com/office/powerpoint/2010/main" val="3316815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Beelden bij maken </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67</a:t>
            </a:fld>
            <a:endParaRPr lang="nl-NL"/>
          </a:p>
        </p:txBody>
      </p:sp>
    </p:spTree>
    <p:extLst>
      <p:ext uri="{BB962C8B-B14F-4D97-AF65-F5344CB8AC3E}">
        <p14:creationId xmlns:p14="http://schemas.microsoft.com/office/powerpoint/2010/main" val="2439474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latin typeface="+mn-lt"/>
                <a:ea typeface="+mn-ea"/>
                <a:cs typeface="+mn-cs"/>
              </a:rPr>
              <a:t>23.9	Het door een verdedigende speler, inclusief de doelverdediger, van achteren hinderen van een aanvallende speler binnen het 6 metergebied indien de aanvallende speler zijn gezicht naar het doel heeft en een doelpoging doet, tenzij de verdedigende speler slechts de bal raakt. </a:t>
            </a:r>
          </a:p>
          <a:p>
            <a:r>
              <a:rPr lang="nl-NL" sz="1200" kern="1200" dirty="0">
                <a:solidFill>
                  <a:schemeClr val="tx1"/>
                </a:solidFill>
                <a:latin typeface="+mn-lt"/>
                <a:ea typeface="+mn-ea"/>
                <a:cs typeface="+mn-cs"/>
              </a:rPr>
              <a:t>Wanneer de acties van de verdedigende speler voorkomen dat de aanvaller kan schieten, moet ook een strafworp worden toegekend.</a:t>
            </a:r>
          </a:p>
          <a:p>
            <a:endParaRPr lang="nl-NL" sz="1200" kern="1200" dirty="0">
              <a:solidFill>
                <a:schemeClr val="tx1"/>
              </a:solidFill>
              <a:latin typeface="+mn-lt"/>
              <a:ea typeface="+mn-ea"/>
              <a:cs typeface="+mn-cs"/>
            </a:endParaRPr>
          </a:p>
          <a:p>
            <a:r>
              <a:rPr lang="nl-NL" sz="1200" kern="1200" dirty="0">
                <a:solidFill>
                  <a:schemeClr val="tx1"/>
                </a:solidFill>
                <a:latin typeface="+mn-lt"/>
                <a:ea typeface="+mn-ea"/>
                <a:cs typeface="+mn-cs"/>
              </a:rPr>
              <a:t>[Opmerking: volgens WP 23.2 moeten de scheidsrechters een strafworp toekennen tenzij de </a:t>
            </a:r>
            <a:r>
              <a:rPr lang="nl-NL" sz="1200" kern="1200" dirty="0" err="1">
                <a:solidFill>
                  <a:schemeClr val="tx1"/>
                </a:solidFill>
                <a:latin typeface="+mn-lt"/>
                <a:ea typeface="+mn-ea"/>
                <a:cs typeface="+mn-cs"/>
              </a:rPr>
              <a:t>de</a:t>
            </a:r>
            <a:r>
              <a:rPr lang="nl-NL" sz="1200" kern="1200" dirty="0">
                <a:solidFill>
                  <a:schemeClr val="tx1"/>
                </a:solidFill>
                <a:latin typeface="+mn-lt"/>
                <a:ea typeface="+mn-ea"/>
                <a:cs typeface="+mn-cs"/>
              </a:rPr>
              <a:t> aanvaller scoort.]</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73</a:t>
            </a:fld>
            <a:endParaRPr lang="nl-NL"/>
          </a:p>
        </p:txBody>
      </p:sp>
    </p:spTree>
    <p:extLst>
      <p:ext uri="{BB962C8B-B14F-4D97-AF65-F5344CB8AC3E}">
        <p14:creationId xmlns:p14="http://schemas.microsoft.com/office/powerpoint/2010/main" val="3893175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Voorbeelden noemen : </a:t>
            </a:r>
          </a:p>
          <a:p>
            <a:r>
              <a:rPr lang="nl-NL" dirty="0"/>
              <a:t>Naar voren zwemmen</a:t>
            </a:r>
          </a:p>
          <a:p>
            <a:r>
              <a:rPr lang="nl-NL" dirty="0"/>
              <a:t>Op de bal hangen</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83</a:t>
            </a:fld>
            <a:endParaRPr lang="nl-NL"/>
          </a:p>
        </p:txBody>
      </p:sp>
    </p:spTree>
    <p:extLst>
      <p:ext uri="{BB962C8B-B14F-4D97-AF65-F5344CB8AC3E}">
        <p14:creationId xmlns:p14="http://schemas.microsoft.com/office/powerpoint/2010/main" val="416071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Belangrijk om te belichten: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latin typeface="+mn-lt"/>
                <a:ea typeface="+mn-ea"/>
                <a:cs typeface="+mn-cs"/>
              </a:rPr>
              <a:t>Aan de zijde van de spelersbanken tussen de eigen doellijn en het midden van het speelveld.</a:t>
            </a:r>
          </a:p>
          <a:p>
            <a:pPr marL="171450" indent="-171450">
              <a:buFontTx/>
              <a:buChar char="-"/>
            </a:pPr>
            <a:r>
              <a:rPr lang="nl-NL" dirty="0"/>
              <a:t>5 meter lijn is in het gele vlak aangegeven met een streep</a:t>
            </a:r>
          </a:p>
          <a:p>
            <a:pPr marL="171450" indent="-171450">
              <a:buFontTx/>
              <a:buChar char="-"/>
            </a:pPr>
            <a:r>
              <a:rPr lang="nl-NL" dirty="0"/>
              <a:t>Vak in linkerhoek onder is bedoeld om in de spelregels aandacht te hebben voor </a:t>
            </a:r>
            <a:r>
              <a:rPr lang="nl-NL" dirty="0" err="1"/>
              <a:t>terugkomvak</a:t>
            </a:r>
            <a:endParaRPr lang="nl-NL" dirty="0">
              <a:solidFill>
                <a:srgbClr val="FF0000"/>
              </a:solidFill>
            </a:endParaRPr>
          </a:p>
          <a:p>
            <a:pPr marL="171450" indent="-171450">
              <a:buFontTx/>
              <a:buChar char="-"/>
            </a:pPr>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8</a:t>
            </a:fld>
            <a:endParaRPr lang="nl-NL"/>
          </a:p>
        </p:txBody>
      </p:sp>
    </p:spTree>
    <p:extLst>
      <p:ext uri="{BB962C8B-B14F-4D97-AF65-F5344CB8AC3E}">
        <p14:creationId xmlns:p14="http://schemas.microsoft.com/office/powerpoint/2010/main" val="2952839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er voorgesteld en wat gaan we doen in Nederland.</a:t>
            </a:r>
          </a:p>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85</a:t>
            </a:fld>
            <a:endParaRPr lang="nl-NL"/>
          </a:p>
        </p:txBody>
      </p:sp>
    </p:spTree>
    <p:extLst>
      <p:ext uri="{BB962C8B-B14F-4D97-AF65-F5344CB8AC3E}">
        <p14:creationId xmlns:p14="http://schemas.microsoft.com/office/powerpoint/2010/main" val="353954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9</a:t>
            </a:fld>
            <a:endParaRPr lang="nl-NL"/>
          </a:p>
        </p:txBody>
      </p:sp>
    </p:spTree>
    <p:extLst>
      <p:ext uri="{BB962C8B-B14F-4D97-AF65-F5344CB8AC3E}">
        <p14:creationId xmlns:p14="http://schemas.microsoft.com/office/powerpoint/2010/main" val="2556130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volgde sheet filmpje keeper over middenlijn</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10</a:t>
            </a:fld>
            <a:endParaRPr lang="nl-NL"/>
          </a:p>
        </p:txBody>
      </p:sp>
    </p:spTree>
    <p:extLst>
      <p:ext uri="{BB962C8B-B14F-4D97-AF65-F5344CB8AC3E}">
        <p14:creationId xmlns:p14="http://schemas.microsoft.com/office/powerpoint/2010/main" val="1026875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Flying </a:t>
            </a:r>
            <a:r>
              <a:rPr lang="nl-NL" dirty="0" err="1"/>
              <a:t>substitute</a:t>
            </a:r>
            <a:r>
              <a:rPr lang="nl-NL" dirty="0"/>
              <a:t> area gebruiken in baden met minimaal 50 centimeter ruimte. In baden die hier niet aan voldoen, wordt gespeeld zonder </a:t>
            </a:r>
            <a:r>
              <a:rPr lang="nl-NL" dirty="0" err="1"/>
              <a:t>flying</a:t>
            </a:r>
            <a:r>
              <a:rPr lang="nl-NL" dirty="0"/>
              <a:t> </a:t>
            </a:r>
            <a:r>
              <a:rPr lang="nl-NL" dirty="0" err="1"/>
              <a:t>substitute</a:t>
            </a:r>
            <a:r>
              <a:rPr lang="nl-NL" dirty="0"/>
              <a:t> area. In baden die er aan voldoen spelen we met </a:t>
            </a:r>
            <a:r>
              <a:rPr lang="nl-NL" dirty="0" err="1"/>
              <a:t>flying</a:t>
            </a:r>
            <a:r>
              <a:rPr lang="nl-NL" dirty="0"/>
              <a:t> </a:t>
            </a:r>
            <a:r>
              <a:rPr lang="nl-NL" dirty="0" err="1"/>
              <a:t>substitute</a:t>
            </a:r>
            <a:r>
              <a:rPr lang="nl-NL" dirty="0"/>
              <a:t> area. </a:t>
            </a:r>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12</a:t>
            </a:fld>
            <a:endParaRPr lang="nl-NL"/>
          </a:p>
        </p:txBody>
      </p:sp>
    </p:spTree>
    <p:extLst>
      <p:ext uri="{BB962C8B-B14F-4D97-AF65-F5344CB8AC3E}">
        <p14:creationId xmlns:p14="http://schemas.microsoft.com/office/powerpoint/2010/main" val="245671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13</a:t>
            </a:fld>
            <a:endParaRPr lang="nl-NL"/>
          </a:p>
        </p:txBody>
      </p:sp>
    </p:spTree>
    <p:extLst>
      <p:ext uri="{BB962C8B-B14F-4D97-AF65-F5344CB8AC3E}">
        <p14:creationId xmlns:p14="http://schemas.microsoft.com/office/powerpoint/2010/main" val="1586296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WP 5.6 At any time in the game, a player may be substituted by leaving the field of play at the team’s designated substitution areas. The substitute may enter the field of play from the exclusion re-entry area as soon as the player has visibly risen to the surface of the water within the re-entry area. Substitution from the designated lateral substitution area is allowed when both players, the substitute waiting in the water and the exiting player risen with his head above the water, are outside of the field of play and touch hands above the water. </a:t>
            </a:r>
            <a:r>
              <a:rPr lang="en-US" sz="1200" b="1" i="0" u="none" strike="noStrike" kern="1200" baseline="0" dirty="0">
                <a:solidFill>
                  <a:schemeClr val="tx1"/>
                </a:solidFill>
                <a:latin typeface="+mn-lt"/>
                <a:ea typeface="+mn-ea"/>
                <a:cs typeface="+mn-cs"/>
              </a:rPr>
              <a:t>The lateral substitution area is called “flying substitution area” and the procedure is called “flying substitution” </a:t>
            </a:r>
            <a:endParaRPr lang="nl-NL" dirty="0"/>
          </a:p>
        </p:txBody>
      </p:sp>
      <p:sp>
        <p:nvSpPr>
          <p:cNvPr id="4" name="Tijdelijke aanduiding voor voettekst 3"/>
          <p:cNvSpPr>
            <a:spLocks noGrp="1"/>
          </p:cNvSpPr>
          <p:nvPr>
            <p:ph type="ftr" sz="quarter" idx="4"/>
          </p:nvPr>
        </p:nvSpPr>
        <p:spPr/>
        <p:txBody>
          <a:bodyPr/>
          <a:lstStyle/>
          <a:p>
            <a:endParaRPr lang="nl-NL"/>
          </a:p>
        </p:txBody>
      </p:sp>
      <p:sp>
        <p:nvSpPr>
          <p:cNvPr id="5" name="Tijdelijke aanduiding voor dianummer 4"/>
          <p:cNvSpPr>
            <a:spLocks noGrp="1"/>
          </p:cNvSpPr>
          <p:nvPr>
            <p:ph type="sldNum" sz="quarter" idx="5"/>
          </p:nvPr>
        </p:nvSpPr>
        <p:spPr/>
        <p:txBody>
          <a:bodyPr/>
          <a:lstStyle/>
          <a:p>
            <a:fld id="{309E37C7-8B40-49FA-AA92-D9B683DA2416}" type="slidenum">
              <a:rPr lang="nl-NL" smtClean="0"/>
              <a:t>14</a:t>
            </a:fld>
            <a:endParaRPr lang="nl-NL"/>
          </a:p>
        </p:txBody>
      </p:sp>
    </p:spTree>
    <p:extLst>
      <p:ext uri="{BB962C8B-B14F-4D97-AF65-F5344CB8AC3E}">
        <p14:creationId xmlns:p14="http://schemas.microsoft.com/office/powerpoint/2010/main" val="1215004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66813"/>
            <a:ext cx="9144000" cy="3976687"/>
          </a:xfrm>
          <a:prstGeom prst="rect">
            <a:avLst/>
          </a:prstGeom>
        </p:spPr>
      </p:pic>
      <p:sp>
        <p:nvSpPr>
          <p:cNvPr id="10" name="Rechthoek 9"/>
          <p:cNvSpPr/>
          <p:nvPr userDrawn="1"/>
        </p:nvSpPr>
        <p:spPr>
          <a:xfrm>
            <a:off x="-508" y="2571750"/>
            <a:ext cx="9144508" cy="2571750"/>
          </a:xfrm>
          <a:prstGeom prst="rect">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p:cNvSpPr>
            <a:spLocks noGrp="1"/>
          </p:cNvSpPr>
          <p:nvPr>
            <p:ph type="subTitle" idx="1" hasCustomPrompt="1"/>
          </p:nvPr>
        </p:nvSpPr>
        <p:spPr>
          <a:xfrm>
            <a:off x="250825" y="3507854"/>
            <a:ext cx="8640000" cy="828000"/>
          </a:xfrm>
        </p:spPr>
        <p:txBody>
          <a:bodyPr/>
          <a:lstStyle>
            <a:lvl1pPr marL="0" indent="0" algn="ctr">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Subtitel presentatie komt hier</a:t>
            </a:r>
          </a:p>
        </p:txBody>
      </p:sp>
      <p:sp>
        <p:nvSpPr>
          <p:cNvPr id="2" name="Titel 1"/>
          <p:cNvSpPr>
            <a:spLocks noGrp="1"/>
          </p:cNvSpPr>
          <p:nvPr>
            <p:ph type="ctrTitle" hasCustomPrompt="1"/>
          </p:nvPr>
        </p:nvSpPr>
        <p:spPr>
          <a:xfrm>
            <a:off x="250825" y="2247714"/>
            <a:ext cx="8640000" cy="1080000"/>
          </a:xfrm>
        </p:spPr>
        <p:txBody>
          <a:bodyPr anchor="b"/>
          <a:lstStyle>
            <a:lvl1pPr algn="ctr">
              <a:defRPr b="1" baseline="0">
                <a:solidFill>
                  <a:schemeClr val="bg1"/>
                </a:solidFill>
              </a:defRPr>
            </a:lvl1pPr>
          </a:lstStyle>
          <a:p>
            <a:r>
              <a:rPr lang="nl-NL" dirty="0"/>
              <a:t>Titel presentatie komt hier</a:t>
            </a:r>
          </a:p>
        </p:txBody>
      </p:sp>
      <p:pic>
        <p:nvPicPr>
          <p:cNvPr id="13" name="Afbeelding 12"/>
          <p:cNvPicPr>
            <a:picLocks noChangeAspect="1"/>
          </p:cNvPicPr>
          <p:nvPr userDrawn="1"/>
        </p:nvPicPr>
        <p:blipFill rotWithShape="1">
          <a:blip r:embed="rId3" cstate="screen">
            <a:extLst>
              <a:ext uri="{28A0092B-C50C-407E-A947-70E740481C1C}">
                <a14:useLocalDpi xmlns:a14="http://schemas.microsoft.com/office/drawing/2010/main"/>
              </a:ext>
            </a:extLst>
          </a:blip>
          <a:srcRect l="11223" r="7376" b="38701"/>
          <a:stretch/>
        </p:blipFill>
        <p:spPr>
          <a:xfrm>
            <a:off x="0" y="2715766"/>
            <a:ext cx="9144000" cy="2427734"/>
          </a:xfrm>
          <a:prstGeom prst="rect">
            <a:avLst/>
          </a:prstGeom>
        </p:spPr>
      </p:pic>
      <p:sp>
        <p:nvSpPr>
          <p:cNvPr id="11" name="Tekstvak 10"/>
          <p:cNvSpPr txBox="1"/>
          <p:nvPr userDrawn="1"/>
        </p:nvSpPr>
        <p:spPr>
          <a:xfrm>
            <a:off x="718939" y="4659982"/>
            <a:ext cx="3781053" cy="276999"/>
          </a:xfrm>
          <a:prstGeom prst="rect">
            <a:avLst/>
          </a:prstGeom>
          <a:noFill/>
        </p:spPr>
        <p:txBody>
          <a:bodyPr wrap="square" lIns="0" tIns="0" rIns="0" bIns="0" rtlCol="0">
            <a:spAutoFit/>
          </a:bodyPr>
          <a:lstStyle/>
          <a:p>
            <a:r>
              <a:rPr lang="nl-NL" i="1" dirty="0">
                <a:solidFill>
                  <a:schemeClr val="bg1"/>
                </a:solidFill>
              </a:rPr>
              <a:t>passie voor water</a:t>
            </a:r>
          </a:p>
        </p:txBody>
      </p:sp>
      <p:pic>
        <p:nvPicPr>
          <p:cNvPr id="14" name="Afbeelding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56640" y="195486"/>
            <a:ext cx="630212" cy="846412"/>
          </a:xfrm>
          <a:prstGeom prst="rect">
            <a:avLst/>
          </a:prstGeom>
        </p:spPr>
      </p:pic>
    </p:spTree>
    <p:extLst>
      <p:ext uri="{BB962C8B-B14F-4D97-AF65-F5344CB8AC3E}">
        <p14:creationId xmlns:p14="http://schemas.microsoft.com/office/powerpoint/2010/main" val="162563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 1 tekstkolo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voettekst 4"/>
          <p:cNvSpPr>
            <a:spLocks noGrp="1"/>
          </p:cNvSpPr>
          <p:nvPr>
            <p:ph type="ftr" sz="quarter" idx="11"/>
          </p:nvPr>
        </p:nvSpPr>
        <p:spPr/>
        <p:txBody>
          <a:bodyPr/>
          <a:lstStyle/>
          <a:p>
            <a:r>
              <a:rPr lang="nl-NL"/>
              <a:t>[voettekst komt hier]</a:t>
            </a:r>
          </a:p>
        </p:txBody>
      </p:sp>
      <p:sp>
        <p:nvSpPr>
          <p:cNvPr id="6" name="Tijdelijke aanduiding voor dianummer 5"/>
          <p:cNvSpPr>
            <a:spLocks noGrp="1"/>
          </p:cNvSpPr>
          <p:nvPr>
            <p:ph type="sldNum" sz="quarter" idx="12"/>
          </p:nvPr>
        </p:nvSpPr>
        <p:spPr/>
        <p:txBody>
          <a:bodyPr/>
          <a:lstStyle/>
          <a:p>
            <a:fld id="{C794A028-16E5-4433-82A8-E5F8AFB86559}" type="slidenum">
              <a:rPr lang="nl-NL" smtClean="0"/>
              <a:t>‹#›</a:t>
            </a:fld>
            <a:endParaRPr lang="nl-NL"/>
          </a:p>
        </p:txBody>
      </p:sp>
      <p:sp>
        <p:nvSpPr>
          <p:cNvPr id="7" name="Tijdelijke aanduiding voor inhoud 2"/>
          <p:cNvSpPr>
            <a:spLocks noGrp="1"/>
          </p:cNvSpPr>
          <p:nvPr>
            <p:ph sz="half" idx="1"/>
          </p:nvPr>
        </p:nvSpPr>
        <p:spPr>
          <a:xfrm>
            <a:off x="611187" y="1347788"/>
            <a:ext cx="7921626" cy="3276600"/>
          </a:xfrm>
        </p:spPr>
        <p:txBody>
          <a:bodyPr/>
          <a:lstStyle>
            <a:lvl1pPr marL="182563" indent="-182563">
              <a:buFont typeface="Arial" panose="020B0604020202020204" pitchFamily="34" charset="0"/>
              <a:buChar char="•"/>
              <a:defRPr sz="1400"/>
            </a:lvl1pPr>
            <a:lvl2pPr marL="357188" indent="-174625">
              <a:defRPr sz="1400"/>
            </a:lvl2pPr>
            <a:lvl3pPr marL="541338" indent="-184150">
              <a:defRPr sz="1400"/>
            </a:lvl3pPr>
            <a:lvl4pPr marL="715963" indent="-174625">
              <a:defRPr sz="1400"/>
            </a:lvl4pPr>
            <a:lvl5pPr marL="898525" indent="-182563">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72012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 2 tekst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11187" y="1347788"/>
            <a:ext cx="3779638" cy="3276600"/>
          </a:xfrm>
        </p:spPr>
        <p:txBody>
          <a:bodyPr/>
          <a:lstStyle>
            <a:lvl1pPr marL="182563" indent="-182563">
              <a:buFont typeface="Arial" panose="020B0604020202020204" pitchFamily="34" charset="0"/>
              <a:buChar char="•"/>
              <a:defRPr sz="1400"/>
            </a:lvl1pPr>
            <a:lvl2pPr marL="357188" indent="-174625">
              <a:defRPr sz="1400"/>
            </a:lvl2pPr>
            <a:lvl3pPr marL="541338" indent="-184150">
              <a:defRPr sz="1400"/>
            </a:lvl3pPr>
            <a:lvl4pPr marL="715963" indent="-174625">
              <a:defRPr sz="1400"/>
            </a:lvl4pPr>
            <a:lvl5pPr marL="898525" indent="-182563">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voettekst 5"/>
          <p:cNvSpPr>
            <a:spLocks noGrp="1"/>
          </p:cNvSpPr>
          <p:nvPr>
            <p:ph type="ftr" sz="quarter" idx="11"/>
          </p:nvPr>
        </p:nvSpPr>
        <p:spPr/>
        <p:txBody>
          <a:bodyPr/>
          <a:lstStyle/>
          <a:p>
            <a:r>
              <a:rPr lang="nl-NL"/>
              <a:t>[voettekst komt hier]</a:t>
            </a:r>
            <a:endParaRPr lang="nl-NL" dirty="0"/>
          </a:p>
        </p:txBody>
      </p:sp>
      <p:sp>
        <p:nvSpPr>
          <p:cNvPr id="7" name="Tijdelijke aanduiding voor dianummer 6"/>
          <p:cNvSpPr>
            <a:spLocks noGrp="1"/>
          </p:cNvSpPr>
          <p:nvPr>
            <p:ph type="sldNum" sz="quarter" idx="12"/>
          </p:nvPr>
        </p:nvSpPr>
        <p:spPr/>
        <p:txBody>
          <a:bodyPr/>
          <a:lstStyle/>
          <a:p>
            <a:fld id="{C794A028-16E5-4433-82A8-E5F8AFB86559}" type="slidenum">
              <a:rPr lang="nl-NL" smtClean="0"/>
              <a:t>‹#›</a:t>
            </a:fld>
            <a:endParaRPr lang="nl-NL"/>
          </a:p>
        </p:txBody>
      </p:sp>
      <p:sp>
        <p:nvSpPr>
          <p:cNvPr id="9" name="Tijdelijke aanduiding voor inhoud 2"/>
          <p:cNvSpPr>
            <a:spLocks noGrp="1"/>
          </p:cNvSpPr>
          <p:nvPr>
            <p:ph sz="half" idx="13"/>
          </p:nvPr>
        </p:nvSpPr>
        <p:spPr>
          <a:xfrm>
            <a:off x="4751388" y="1347788"/>
            <a:ext cx="3779638" cy="3276600"/>
          </a:xfrm>
        </p:spPr>
        <p:txBody>
          <a:bodyPr/>
          <a:lstStyle>
            <a:lvl1pPr marL="182563" indent="-182563">
              <a:buFont typeface="Arial" panose="020B0604020202020204" pitchFamily="34" charset="0"/>
              <a:buChar char="•"/>
              <a:defRPr sz="1400"/>
            </a:lvl1pPr>
            <a:lvl2pPr marL="357188" indent="-174625">
              <a:defRPr sz="1400"/>
            </a:lvl2pPr>
            <a:lvl3pPr marL="541338" indent="-184150">
              <a:defRPr sz="1400"/>
            </a:lvl3pPr>
            <a:lvl4pPr marL="715963" indent="-174625">
              <a:defRPr sz="1400"/>
            </a:lvl4pPr>
            <a:lvl5pPr marL="898525" indent="-182563">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28661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 geen tekst kolom">
    <p:spTree>
      <p:nvGrpSpPr>
        <p:cNvPr id="1" name=""/>
        <p:cNvGrpSpPr/>
        <p:nvPr/>
      </p:nvGrpSpPr>
      <p:grpSpPr>
        <a:xfrm>
          <a:off x="0" y="0"/>
          <a:ext cx="0" cy="0"/>
          <a:chOff x="0" y="0"/>
          <a:chExt cx="0" cy="0"/>
        </a:xfrm>
      </p:grpSpPr>
      <p:sp>
        <p:nvSpPr>
          <p:cNvPr id="7" name="Rechthoek 6"/>
          <p:cNvSpPr/>
          <p:nvPr userDrawn="1"/>
        </p:nvSpPr>
        <p:spPr>
          <a:xfrm>
            <a:off x="0" y="4803774"/>
            <a:ext cx="9144000" cy="344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p:cNvSpPr>
            <a:spLocks noGrp="1"/>
          </p:cNvSpPr>
          <p:nvPr>
            <p:ph type="sldNum" sz="quarter" idx="12"/>
          </p:nvPr>
        </p:nvSpPr>
        <p:spPr/>
        <p:txBody>
          <a:bodyPr/>
          <a:lstStyle/>
          <a:p>
            <a:fld id="{C794A028-16E5-4433-82A8-E5F8AFB86559}" type="slidenum">
              <a:rPr lang="nl-NL" smtClean="0"/>
              <a:t>‹#›</a:t>
            </a:fld>
            <a:endParaRPr lang="nl-NL"/>
          </a:p>
        </p:txBody>
      </p:sp>
      <p:sp>
        <p:nvSpPr>
          <p:cNvPr id="6" name="Tijdelijke aanduiding voor voettekst 5"/>
          <p:cNvSpPr>
            <a:spLocks noGrp="1"/>
          </p:cNvSpPr>
          <p:nvPr>
            <p:ph type="ftr" sz="quarter" idx="11"/>
          </p:nvPr>
        </p:nvSpPr>
        <p:spPr>
          <a:xfrm>
            <a:off x="612000" y="4896000"/>
            <a:ext cx="2895600" cy="216000"/>
          </a:xfrm>
        </p:spPr>
        <p:txBody>
          <a:bodyPr/>
          <a:lstStyle/>
          <a:p>
            <a:r>
              <a:rPr lang="nl-NL"/>
              <a:t>[voettekst komt hier]</a:t>
            </a:r>
            <a:endParaRPr lang="nl-NL" dirty="0"/>
          </a:p>
        </p:txBody>
      </p:sp>
    </p:spTree>
    <p:extLst>
      <p:ext uri="{BB962C8B-B14F-4D97-AF65-F5344CB8AC3E}">
        <p14:creationId xmlns:p14="http://schemas.microsoft.com/office/powerpoint/2010/main" val="4177998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hoek 7"/>
          <p:cNvSpPr/>
          <p:nvPr/>
        </p:nvSpPr>
        <p:spPr>
          <a:xfrm>
            <a:off x="0" y="4803774"/>
            <a:ext cx="9144000" cy="344225"/>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3536"/>
            <a:ext cx="9144000" cy="115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611187" y="288000"/>
            <a:ext cx="7379637" cy="878813"/>
          </a:xfrm>
          <a:prstGeom prst="rect">
            <a:avLst/>
          </a:prstGeom>
        </p:spPr>
        <p:txBody>
          <a:bodyPr vert="horz" lIns="0" tIns="0" rIns="0" bIns="0" rtlCol="0" anchor="t">
            <a:noAutofit/>
          </a:bodyPr>
          <a:lstStyle/>
          <a:p>
            <a:r>
              <a:rPr lang="nl-NL" dirty="0"/>
              <a:t>Hoofdkop maximaal twee regels</a:t>
            </a:r>
          </a:p>
        </p:txBody>
      </p:sp>
      <p:sp>
        <p:nvSpPr>
          <p:cNvPr id="3" name="Tijdelijke aanduiding voor tekst 2"/>
          <p:cNvSpPr>
            <a:spLocks noGrp="1"/>
          </p:cNvSpPr>
          <p:nvPr>
            <p:ph type="body" idx="1"/>
          </p:nvPr>
        </p:nvSpPr>
        <p:spPr>
          <a:xfrm>
            <a:off x="611187" y="1347788"/>
            <a:ext cx="7921626" cy="3224212"/>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611187" y="4896000"/>
            <a:ext cx="2895600" cy="216000"/>
          </a:xfrm>
          <a:prstGeom prst="rect">
            <a:avLst/>
          </a:prstGeom>
        </p:spPr>
        <p:txBody>
          <a:bodyPr vert="horz" lIns="0" tIns="0" rIns="0" bIns="0" rtlCol="0" anchor="t">
            <a:noAutofit/>
          </a:bodyPr>
          <a:lstStyle>
            <a:lvl1pPr algn="l">
              <a:defRPr sz="1000">
                <a:solidFill>
                  <a:schemeClr val="accent2"/>
                </a:solidFill>
              </a:defRPr>
            </a:lvl1pPr>
          </a:lstStyle>
          <a:p>
            <a:r>
              <a:rPr lang="nl-NL"/>
              <a:t>[voettekst komt hier]</a:t>
            </a:r>
            <a:endParaRPr lang="nl-NL" dirty="0"/>
          </a:p>
        </p:txBody>
      </p:sp>
      <p:sp>
        <p:nvSpPr>
          <p:cNvPr id="6" name="Tijdelijke aanduiding voor dianummer 5"/>
          <p:cNvSpPr>
            <a:spLocks noGrp="1"/>
          </p:cNvSpPr>
          <p:nvPr>
            <p:ph type="sldNum" sz="quarter" idx="4"/>
          </p:nvPr>
        </p:nvSpPr>
        <p:spPr>
          <a:xfrm>
            <a:off x="6372813" y="4896000"/>
            <a:ext cx="2160000" cy="216000"/>
          </a:xfrm>
          <a:prstGeom prst="rect">
            <a:avLst/>
          </a:prstGeom>
        </p:spPr>
        <p:txBody>
          <a:bodyPr vert="horz" lIns="0" tIns="0" rIns="0" bIns="0" rtlCol="0" anchor="t">
            <a:noAutofit/>
          </a:bodyPr>
          <a:lstStyle>
            <a:lvl1pPr algn="r">
              <a:defRPr sz="1000">
                <a:solidFill>
                  <a:schemeClr val="accent2"/>
                </a:solidFill>
              </a:defRPr>
            </a:lvl1pPr>
          </a:lstStyle>
          <a:p>
            <a:fld id="{C794A028-16E5-4433-82A8-E5F8AFB86559}" type="slidenum">
              <a:rPr lang="nl-NL" smtClean="0"/>
              <a:pPr/>
              <a:t>‹#›</a:t>
            </a:fld>
            <a:endParaRPr lang="nl-NL" dirty="0"/>
          </a:p>
        </p:txBody>
      </p:sp>
      <p:pic>
        <p:nvPicPr>
          <p:cNvPr id="9" name="Afbeelding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72400" y="195486"/>
            <a:ext cx="630212" cy="846412"/>
          </a:xfrm>
          <a:prstGeom prst="rect">
            <a:avLst/>
          </a:prstGeom>
        </p:spPr>
      </p:pic>
      <p:cxnSp>
        <p:nvCxnSpPr>
          <p:cNvPr id="16" name="Rechte verbindingslijn 15"/>
          <p:cNvCxnSpPr/>
          <p:nvPr/>
        </p:nvCxnSpPr>
        <p:spPr>
          <a:xfrm>
            <a:off x="0" y="36000"/>
            <a:ext cx="9144000" cy="0"/>
          </a:xfrm>
          <a:prstGeom prst="line">
            <a:avLst/>
          </a:prstGeom>
          <a:ln w="1143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8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dt="0"/>
  <p:txStyles>
    <p:titleStyle>
      <a:lvl1pPr algn="l" defTabSz="914400" rtl="0" eaLnBrk="1" latinLnBrk="0" hangingPunct="1">
        <a:lnSpc>
          <a:spcPts val="3200"/>
        </a:lnSpc>
        <a:spcBef>
          <a:spcPct val="0"/>
        </a:spcBef>
        <a:buNone/>
        <a:defRPr sz="2800" b="1" kern="1200" baseline="0">
          <a:solidFill>
            <a:schemeClr val="accent2"/>
          </a:solidFill>
          <a:latin typeface="+mj-lt"/>
          <a:ea typeface="+mj-ea"/>
          <a:cs typeface="+mj-cs"/>
        </a:defRPr>
      </a:lvl1pPr>
    </p:titleStyle>
    <p:bodyStyle>
      <a:lvl1pPr marL="182563" indent="-182563" algn="l" defTabSz="914400" rtl="0" eaLnBrk="1" latinLnBrk="0" hangingPunct="1">
        <a:spcBef>
          <a:spcPts val="0"/>
        </a:spcBef>
        <a:spcAft>
          <a:spcPts val="600"/>
        </a:spcAft>
        <a:buClr>
          <a:schemeClr val="accent2"/>
        </a:buClr>
        <a:buFont typeface="Arial" panose="020B0604020202020204" pitchFamily="34" charset="0"/>
        <a:buChar char="•"/>
        <a:defRPr sz="1400" kern="1200">
          <a:solidFill>
            <a:schemeClr val="tx1"/>
          </a:solidFill>
          <a:latin typeface="+mn-lt"/>
          <a:ea typeface="+mn-ea"/>
          <a:cs typeface="+mn-cs"/>
        </a:defRPr>
      </a:lvl1pPr>
      <a:lvl2pPr marL="357188" indent="-174625" algn="l" defTabSz="914400" rtl="0" eaLnBrk="1" latinLnBrk="0" hangingPunct="1">
        <a:spcBef>
          <a:spcPts val="0"/>
        </a:spcBef>
        <a:spcAft>
          <a:spcPts val="600"/>
        </a:spcAft>
        <a:buClr>
          <a:schemeClr val="accent2"/>
        </a:buClr>
        <a:buFont typeface="Verdana" panose="020B0604030504040204" pitchFamily="34" charset="0"/>
        <a:buChar char="-"/>
        <a:defRPr sz="1400" kern="1200">
          <a:solidFill>
            <a:schemeClr val="tx1"/>
          </a:solidFill>
          <a:latin typeface="+mn-lt"/>
          <a:ea typeface="+mn-ea"/>
          <a:cs typeface="+mn-cs"/>
        </a:defRPr>
      </a:lvl2pPr>
      <a:lvl3pPr marL="541338" indent="-184150" algn="l" defTabSz="914400" rtl="0" eaLnBrk="1" latinLnBrk="0" hangingPunct="1">
        <a:spcBef>
          <a:spcPts val="0"/>
        </a:spcBef>
        <a:spcAft>
          <a:spcPts val="600"/>
        </a:spcAft>
        <a:buClr>
          <a:schemeClr val="accent2"/>
        </a:buClr>
        <a:buFont typeface="Arial" panose="020B0604020202020204" pitchFamily="34" charset="0"/>
        <a:buChar char="•"/>
        <a:defRPr sz="1400" kern="1200">
          <a:solidFill>
            <a:schemeClr val="tx1"/>
          </a:solidFill>
          <a:latin typeface="+mn-lt"/>
          <a:ea typeface="+mn-ea"/>
          <a:cs typeface="+mn-cs"/>
        </a:defRPr>
      </a:lvl3pPr>
      <a:lvl4pPr marL="715963" indent="-174625" algn="l" defTabSz="914400" rtl="0" eaLnBrk="1" latinLnBrk="0" hangingPunct="1">
        <a:spcBef>
          <a:spcPts val="0"/>
        </a:spcBef>
        <a:spcAft>
          <a:spcPts val="600"/>
        </a:spcAft>
        <a:buClr>
          <a:schemeClr val="accent2"/>
        </a:buClr>
        <a:buFont typeface="Verdana" panose="020B0604030504040204" pitchFamily="34" charset="0"/>
        <a:buChar char="-"/>
        <a:defRPr sz="1400" kern="1200">
          <a:solidFill>
            <a:schemeClr val="tx1"/>
          </a:solidFill>
          <a:latin typeface="+mn-lt"/>
          <a:ea typeface="+mn-ea"/>
          <a:cs typeface="+mn-cs"/>
        </a:defRPr>
      </a:lvl4pPr>
      <a:lvl5pPr marL="898525" indent="-182563" algn="l" defTabSz="914400" rtl="0" eaLnBrk="1" latinLnBrk="0" hangingPunct="1">
        <a:spcBef>
          <a:spcPts val="0"/>
        </a:spcBef>
        <a:spcAft>
          <a:spcPts val="600"/>
        </a:spcAft>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U7NEiG4CmNo?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EAUAxzanI3o?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mnXzKZato6M?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vAORfTA13qE?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h9PT-oTPjFE?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7BSdDBBQXcc?feature=oembed"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playlist?list=PLR1eiaz5tVEefOdh-B__jISyd7sW4waV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f8Aku54sbiw?feature=oembed" TargetMode="Externa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XgZE_Ug3G1M?feature=oembed" TargetMode="Externa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sM9iug2Q2QE?feature=oembed" TargetMode="Externa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KoSsDxgI1Sc?feature=oembed" TargetMode="Externa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www.youtube.com/embed/7fZ2kW69aI8?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https://www.youtube.com/embed/QOgghoBu624?feature=oembed"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VKeqPNYR7VU?feature=oembed" TargetMode="Externa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ndpxgpv_e0Q?feature=oembed" TargetMode="Externa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nOhr1oFSe4M?feature=oembed" TargetMode="Externa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iI3G03hqCkg?feature=oembed" TargetMode="Externa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hxAaH92bFk8?feature=oembed" TargetMode="Externa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https://www.youtube.com/embed/BiNjZs9oKdA?feature=oembed"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https://www.youtube.com/embed/MKZqzhUwByQ?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knzb.nl/vereniging__wedstrijdsport/wedstrijdsport/waterpolo/competiti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https://www.youtube.com/embed/i-_YgJw5cm8?feature=oembed"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ideo" Target="https://www.youtube.com/embed/bAKl_HzdFlY?feature=oembed" TargetMode="Externa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https://www.youtube.com/embed/abU3zVrSQg8?feature=oembed"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https://www.youtube.com/embed/2vXxBKjwY1U?feature=oembed"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s://www.youtube.com/embed/rGNwmHDoBws?feature=oembed"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ideo" Target="https://www.youtube.com/embed/h1EesOClw4E?feature=oembed"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https://www.youtube.com/embed/nYZdUIL6HEA?feature=oembed"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ideo" Target="https://www.youtube.com/embed/drBIjBxPBiA?feature=oembed"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ideo" Target="https://www.youtube.com/embed/ef8gz3m-UQo?feature=oembed"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https://www.youtube.com/embed/M4UXxIgcumY?feature=oembed"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https://www.youtube.com/embed/M1PRxzWkK8g?feature=oembed"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ideo" Target="https://www.youtube.com/embed/O1ISq6uvQhs?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ideo" Target="https://www.youtube.com/embed/tPFtWkufWl8?feature=oembe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ideo" Target="https://www.youtube.com/embed/33S5GUc-urM?feature=oembed"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ideo" Target="https://www.youtube.com/embed/utJZj9sABbM?feature=oembed"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ideo" Target="https://www.youtube.com/embed/ROFRMVHYkns?feature=oembed"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ideo" Target="https://www.youtube.com/embed/hi0NyC3qvfU?feature=oembed"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ideo" Target="https://www.youtube.com/embed/armXvEKdoPc?feature=oembed"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ideo" Target="https://www.youtube.com/embed/74GQIfUr5u4?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ideo" Target="https://www.youtube.com/embed/O0dzHMQFFd4?feature=oembed"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ideo" Target="https://www.youtube.com/embed/NDo4RL8mP2k?feature=oembed"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2D1B8FE2-DA46-4C49-9BAC-B99DF3B01811}"/>
              </a:ext>
            </a:extLst>
          </p:cNvPr>
          <p:cNvSpPr>
            <a:spLocks noGrp="1"/>
          </p:cNvSpPr>
          <p:nvPr>
            <p:ph type="subTitle" idx="1"/>
          </p:nvPr>
        </p:nvSpPr>
        <p:spPr/>
        <p:txBody>
          <a:bodyPr/>
          <a:lstStyle/>
          <a:p>
            <a:r>
              <a:rPr lang="nl-NL" dirty="0"/>
              <a:t>Met ingang van 1 juni 2019</a:t>
            </a:r>
          </a:p>
        </p:txBody>
      </p:sp>
      <p:sp>
        <p:nvSpPr>
          <p:cNvPr id="3" name="Titel 2">
            <a:extLst>
              <a:ext uri="{FF2B5EF4-FFF2-40B4-BE49-F238E27FC236}">
                <a16:creationId xmlns:a16="http://schemas.microsoft.com/office/drawing/2014/main" id="{17B1B1D7-5FEF-4A0B-A58F-E10FF2C6155B}"/>
              </a:ext>
            </a:extLst>
          </p:cNvPr>
          <p:cNvSpPr>
            <a:spLocks noGrp="1"/>
          </p:cNvSpPr>
          <p:nvPr>
            <p:ph type="ctrTitle"/>
          </p:nvPr>
        </p:nvSpPr>
        <p:spPr>
          <a:xfrm>
            <a:off x="250825" y="2211830"/>
            <a:ext cx="8640000" cy="1080000"/>
          </a:xfrm>
        </p:spPr>
        <p:txBody>
          <a:bodyPr/>
          <a:lstStyle/>
          <a:p>
            <a:r>
              <a:rPr lang="nl-NL" dirty="0"/>
              <a:t>Nieuwe regels Fina - Nederland</a:t>
            </a:r>
          </a:p>
        </p:txBody>
      </p:sp>
    </p:spTree>
    <p:extLst>
      <p:ext uri="{BB962C8B-B14F-4D97-AF65-F5344CB8AC3E}">
        <p14:creationId xmlns:p14="http://schemas.microsoft.com/office/powerpoint/2010/main" val="9141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Goalkeeper </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10</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0" indent="0">
              <a:buNone/>
            </a:pPr>
            <a:r>
              <a:rPr lang="nl-NL" dirty="0"/>
              <a:t>De keeper mag over de middenlijn en meespelen</a:t>
            </a:r>
          </a:p>
          <a:p>
            <a:pPr marL="0" indent="0">
              <a:buNone/>
            </a:pPr>
            <a:endParaRPr lang="nl-NL" dirty="0"/>
          </a:p>
          <a:p>
            <a:pPr marL="0" indent="0">
              <a:buNone/>
            </a:pPr>
            <a:r>
              <a:rPr lang="nl-NL" dirty="0"/>
              <a:t>De keeper verliest zijn/haar privileges buiten de 6 meter</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342900" indent="-342900">
              <a:buAutoNum type="arabicPeriod"/>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598428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EF14A-F713-4145-A695-5E8E63E052F8}"/>
              </a:ext>
            </a:extLst>
          </p:cNvPr>
          <p:cNvSpPr>
            <a:spLocks noGrp="1"/>
          </p:cNvSpPr>
          <p:nvPr>
            <p:ph type="title"/>
          </p:nvPr>
        </p:nvSpPr>
        <p:spPr/>
        <p:txBody>
          <a:bodyPr/>
          <a:lstStyle/>
          <a:p>
            <a:r>
              <a:rPr lang="nl-NL" dirty="0"/>
              <a:t>Goalkeeper</a:t>
            </a:r>
          </a:p>
        </p:txBody>
      </p:sp>
      <p:sp>
        <p:nvSpPr>
          <p:cNvPr id="4" name="Tijdelijke aanduiding voor dianummer 3">
            <a:extLst>
              <a:ext uri="{FF2B5EF4-FFF2-40B4-BE49-F238E27FC236}">
                <a16:creationId xmlns:a16="http://schemas.microsoft.com/office/drawing/2014/main" id="{641D3091-BCFB-4BDA-8DF6-60F724A0259A}"/>
              </a:ext>
            </a:extLst>
          </p:cNvPr>
          <p:cNvSpPr>
            <a:spLocks noGrp="1"/>
          </p:cNvSpPr>
          <p:nvPr>
            <p:ph type="sldNum" sz="quarter" idx="12"/>
          </p:nvPr>
        </p:nvSpPr>
        <p:spPr/>
        <p:txBody>
          <a:bodyPr/>
          <a:lstStyle/>
          <a:p>
            <a:fld id="{C794A028-16E5-4433-82A8-E5F8AFB86559}" type="slidenum">
              <a:rPr lang="nl-NL" smtClean="0"/>
              <a:t>11</a:t>
            </a:fld>
            <a:endParaRPr lang="nl-NL"/>
          </a:p>
        </p:txBody>
      </p:sp>
      <p:pic>
        <p:nvPicPr>
          <p:cNvPr id="8" name="Onlinemedia 7" descr="Keeper mag over de middenlijn">
            <a:hlinkClick r:id="" action="ppaction://media"/>
            <a:extLst>
              <a:ext uri="{FF2B5EF4-FFF2-40B4-BE49-F238E27FC236}">
                <a16:creationId xmlns:a16="http://schemas.microsoft.com/office/drawing/2014/main" id="{F4D7C3EB-AED5-D148-A828-BCBDCF497F85}"/>
              </a:ext>
            </a:extLst>
          </p:cNvPr>
          <p:cNvPicPr>
            <a:picLocks noRot="1" noChangeAspect="1"/>
          </p:cNvPicPr>
          <p:nvPr>
            <a:videoFile r:link="rId1"/>
          </p:nvPr>
        </p:nvPicPr>
        <p:blipFill>
          <a:blip r:embed="rId3"/>
          <a:stretch>
            <a:fillRect/>
          </a:stretch>
        </p:blipFill>
        <p:spPr>
          <a:xfrm>
            <a:off x="1524000" y="1247056"/>
            <a:ext cx="6096000" cy="3429000"/>
          </a:xfrm>
          <a:prstGeom prst="rect">
            <a:avLst/>
          </a:prstGeom>
        </p:spPr>
      </p:pic>
    </p:spTree>
    <p:extLst>
      <p:ext uri="{BB962C8B-B14F-4D97-AF65-F5344CB8AC3E}">
        <p14:creationId xmlns:p14="http://schemas.microsoft.com/office/powerpoint/2010/main" val="419103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ADBBF44-8C54-4B38-B208-13AC61EAA7B6}"/>
              </a:ext>
            </a:extLst>
          </p:cNvPr>
          <p:cNvSpPr>
            <a:spLocks noGrp="1"/>
          </p:cNvSpPr>
          <p:nvPr>
            <p:ph type="ctrTitle"/>
          </p:nvPr>
        </p:nvSpPr>
        <p:spPr/>
        <p:txBody>
          <a:bodyPr/>
          <a:lstStyle/>
          <a:p>
            <a:r>
              <a:rPr lang="nl-NL" dirty="0"/>
              <a:t>Flying </a:t>
            </a:r>
            <a:r>
              <a:rPr lang="nl-NL" dirty="0" err="1"/>
              <a:t>substitute</a:t>
            </a:r>
            <a:endParaRPr lang="nl-NL" dirty="0"/>
          </a:p>
        </p:txBody>
      </p:sp>
    </p:spTree>
    <p:extLst>
      <p:ext uri="{BB962C8B-B14F-4D97-AF65-F5344CB8AC3E}">
        <p14:creationId xmlns:p14="http://schemas.microsoft.com/office/powerpoint/2010/main" val="100647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DB12FF-B05F-4BDE-8CC9-82279209AB36}"/>
              </a:ext>
            </a:extLst>
          </p:cNvPr>
          <p:cNvSpPr>
            <a:spLocks noGrp="1"/>
          </p:cNvSpPr>
          <p:nvPr>
            <p:ph type="sldNum" sz="quarter" idx="12"/>
          </p:nvPr>
        </p:nvSpPr>
        <p:spPr/>
        <p:txBody>
          <a:bodyPr/>
          <a:lstStyle/>
          <a:p>
            <a:fld id="{C794A028-16E5-4433-82A8-E5F8AFB86559}" type="slidenum">
              <a:rPr lang="nl-NL" smtClean="0"/>
              <a:t>13</a:t>
            </a:fld>
            <a:endParaRPr lang="nl-NL"/>
          </a:p>
        </p:txBody>
      </p:sp>
      <p:sp>
        <p:nvSpPr>
          <p:cNvPr id="5" name="Content Placeholder 4">
            <a:extLst>
              <a:ext uri="{FF2B5EF4-FFF2-40B4-BE49-F238E27FC236}">
                <a16:creationId xmlns:a16="http://schemas.microsoft.com/office/drawing/2014/main" id="{E3452A78-18C7-4D8E-8F1C-71772131B122}"/>
              </a:ext>
            </a:extLst>
          </p:cNvPr>
          <p:cNvSpPr>
            <a:spLocks noGrp="1"/>
          </p:cNvSpPr>
          <p:nvPr>
            <p:ph sz="half" idx="1"/>
          </p:nvPr>
        </p:nvSpPr>
        <p:spPr/>
        <p:txBody>
          <a:bodyPr/>
          <a:lstStyle/>
          <a:p>
            <a:endParaRPr lang="nl-NL"/>
          </a:p>
        </p:txBody>
      </p:sp>
      <p:pic>
        <p:nvPicPr>
          <p:cNvPr id="7" name="Afbeelding 6">
            <a:extLst>
              <a:ext uri="{FF2B5EF4-FFF2-40B4-BE49-F238E27FC236}">
                <a16:creationId xmlns:a16="http://schemas.microsoft.com/office/drawing/2014/main" id="{4ADC210A-9B23-4F1C-8D7E-25A7B1E126E2}"/>
              </a:ext>
            </a:extLst>
          </p:cNvPr>
          <p:cNvPicPr/>
          <p:nvPr/>
        </p:nvPicPr>
        <p:blipFill rotWithShape="1">
          <a:blip r:embed="rId3" cstate="screen">
            <a:extLst>
              <a:ext uri="{28A0092B-C50C-407E-A947-70E740481C1C}">
                <a14:useLocalDpi xmlns:a14="http://schemas.microsoft.com/office/drawing/2010/main"/>
              </a:ext>
            </a:extLst>
          </a:blip>
          <a:srcRect t="-2"/>
          <a:stretch/>
        </p:blipFill>
        <p:spPr bwMode="auto">
          <a:xfrm>
            <a:off x="179513" y="117400"/>
            <a:ext cx="8712968" cy="4712631"/>
          </a:xfrm>
          <a:prstGeom prst="rect">
            <a:avLst/>
          </a:prstGeom>
          <a:ln>
            <a:noFill/>
          </a:ln>
          <a:extLst>
            <a:ext uri="{53640926-AAD7-44D8-BBD7-CCE9431645EC}">
              <a14:shadowObscured xmlns:a14="http://schemas.microsoft.com/office/drawing/2010/main"/>
            </a:ext>
          </a:extLst>
        </p:spPr>
      </p:pic>
      <p:sp>
        <p:nvSpPr>
          <p:cNvPr id="2" name="Rechthoek 1">
            <a:extLst>
              <a:ext uri="{FF2B5EF4-FFF2-40B4-BE49-F238E27FC236}">
                <a16:creationId xmlns:a16="http://schemas.microsoft.com/office/drawing/2014/main" id="{7AAB9591-3091-4B5C-A344-F0C0D3438CDC}"/>
              </a:ext>
            </a:extLst>
          </p:cNvPr>
          <p:cNvSpPr/>
          <p:nvPr/>
        </p:nvSpPr>
        <p:spPr>
          <a:xfrm>
            <a:off x="1907704" y="4535132"/>
            <a:ext cx="2520280" cy="1248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200" dirty="0"/>
              <a:t>Flying sub area</a:t>
            </a:r>
          </a:p>
        </p:txBody>
      </p:sp>
      <p:sp>
        <p:nvSpPr>
          <p:cNvPr id="6" name="Rechthoek 5">
            <a:extLst>
              <a:ext uri="{FF2B5EF4-FFF2-40B4-BE49-F238E27FC236}">
                <a16:creationId xmlns:a16="http://schemas.microsoft.com/office/drawing/2014/main" id="{0EABBB8E-829C-4DD7-A395-784D71F72ECE}"/>
              </a:ext>
            </a:extLst>
          </p:cNvPr>
          <p:cNvSpPr/>
          <p:nvPr/>
        </p:nvSpPr>
        <p:spPr>
          <a:xfrm>
            <a:off x="4572000" y="4535133"/>
            <a:ext cx="2520280" cy="1248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200" dirty="0"/>
              <a:t>Flying sub area</a:t>
            </a:r>
          </a:p>
        </p:txBody>
      </p:sp>
    </p:spTree>
    <p:extLst>
      <p:ext uri="{BB962C8B-B14F-4D97-AF65-F5344CB8AC3E}">
        <p14:creationId xmlns:p14="http://schemas.microsoft.com/office/powerpoint/2010/main" val="410495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Flying </a:t>
            </a:r>
            <a:r>
              <a:rPr lang="nl-NL" dirty="0" err="1"/>
              <a:t>substitute</a:t>
            </a:r>
            <a:r>
              <a:rPr lang="nl-NL" dirty="0"/>
              <a:t> - area</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14</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t>Een aanvullend deel op het </a:t>
            </a:r>
            <a:r>
              <a:rPr lang="nl-NL" dirty="0" err="1"/>
              <a:t>terugkomvak</a:t>
            </a:r>
            <a:endParaRPr lang="nl-NL" dirty="0"/>
          </a:p>
          <a:p>
            <a:pPr marL="0" indent="0">
              <a:buNone/>
            </a:pPr>
            <a:endParaRPr lang="nl-NL" dirty="0"/>
          </a:p>
          <a:p>
            <a:pPr marL="0" indent="0">
              <a:buNone/>
            </a:pPr>
            <a:r>
              <a:rPr lang="nl-NL" dirty="0"/>
              <a:t>Vanaf elke plaats tussen de eigen doellijn en de middenlijn aan de zijde van het betreffende team (flying </a:t>
            </a:r>
            <a:r>
              <a:rPr lang="nl-NL" dirty="0" err="1"/>
              <a:t>substitute</a:t>
            </a:r>
            <a:r>
              <a:rPr lang="nl-NL" dirty="0"/>
              <a:t>) wisselen.</a:t>
            </a:r>
          </a:p>
          <a:p>
            <a:pPr marL="0" indent="0">
              <a:buNone/>
            </a:pPr>
            <a:endParaRPr lang="nl-NL" dirty="0"/>
          </a:p>
          <a:p>
            <a:pPr marL="0" indent="0">
              <a:buNone/>
            </a:pPr>
            <a:r>
              <a:rPr lang="nl-NL" dirty="0"/>
              <a:t>De vervanger wacht in het water tot de wisselende spelers beiden boven water zijn en elkaars hand, eveneens boven water, aantikken in het </a:t>
            </a:r>
            <a:r>
              <a:rPr lang="nl-NL" dirty="0" err="1"/>
              <a:t>flying</a:t>
            </a:r>
            <a:r>
              <a:rPr lang="nl-NL" dirty="0"/>
              <a:t>-</a:t>
            </a:r>
            <a:r>
              <a:rPr lang="nl-NL" dirty="0" err="1"/>
              <a:t>substitute</a:t>
            </a:r>
            <a:r>
              <a:rPr lang="nl-NL" dirty="0"/>
              <a:t>-vak.</a:t>
            </a:r>
          </a:p>
          <a:p>
            <a:pPr marL="342900" indent="-342900">
              <a:buAutoNum type="arabicPeriod"/>
            </a:pPr>
            <a:endParaRPr lang="nl-NL" dirty="0"/>
          </a:p>
          <a:p>
            <a:pPr marL="0" indent="0">
              <a:buNone/>
            </a:pPr>
            <a:r>
              <a:rPr lang="nl-NL" dirty="0"/>
              <a:t>Een uitgesloten speler moet via het terugkomvak in de hoek terugkomen in het speelveld.</a:t>
            </a:r>
          </a:p>
          <a:p>
            <a:pPr marL="342900" indent="-342900">
              <a:buAutoNum type="arabicPeriod"/>
            </a:pPr>
            <a:endParaRPr lang="nl-NL" dirty="0"/>
          </a:p>
          <a:p>
            <a:pPr marL="0" indent="0">
              <a:buNone/>
            </a:pPr>
            <a:r>
              <a:rPr lang="nl-NL" dirty="0"/>
              <a:t>In baden waar het niet kan, blijft het oude terugkomvak. In baden waar het wel kan, spelen we met deze regel. </a:t>
            </a:r>
          </a:p>
          <a:p>
            <a:pPr marL="0" indent="0">
              <a:buNone/>
            </a:pPr>
            <a:endParaRPr lang="nl-NL" dirty="0"/>
          </a:p>
        </p:txBody>
      </p:sp>
    </p:spTree>
    <p:extLst>
      <p:ext uri="{BB962C8B-B14F-4D97-AF65-F5344CB8AC3E}">
        <p14:creationId xmlns:p14="http://schemas.microsoft.com/office/powerpoint/2010/main" val="2042740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Flying </a:t>
            </a:r>
            <a:r>
              <a:rPr lang="nl-NL" dirty="0" err="1"/>
              <a:t>substitute</a:t>
            </a:r>
            <a:endParaRPr lang="nl-NL" dirty="0"/>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15</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t>Er is geen maximum hoeveelheid vervangers dat een team mag hebben aan de zijkant van het speelveld. Er is ook geen maximum hoeveel spelers die je op deze manier mag wisselen. </a:t>
            </a:r>
          </a:p>
          <a:p>
            <a:pPr marL="0" indent="0">
              <a:buNone/>
            </a:pPr>
            <a:endParaRPr lang="nl-NL" dirty="0"/>
          </a:p>
          <a:p>
            <a:pPr marL="0" indent="0">
              <a:buNone/>
            </a:pPr>
            <a:r>
              <a:rPr lang="nl-NL" dirty="0"/>
              <a:t>Het aangemerkte gebied mag niet gebruikt worden als “warm-up area”.</a:t>
            </a:r>
          </a:p>
          <a:p>
            <a:pPr marL="0" indent="0">
              <a:buNone/>
            </a:pPr>
            <a:endParaRPr lang="nl-NL" dirty="0"/>
          </a:p>
          <a:p>
            <a:pPr marL="0" indent="0">
              <a:buNone/>
            </a:pPr>
            <a:r>
              <a:rPr lang="nl-NL" dirty="0"/>
              <a:t>De speler moet het veld verlaten, eerst boven komen met hun hoofd, de vertrekkende en nieuwe speler moeten zichtbaar elkaars handen aantikken, voordat de nieuwe speler het speelveld mag betreden. </a:t>
            </a:r>
          </a:p>
          <a:p>
            <a:pPr marL="0" indent="0">
              <a:buNone/>
            </a:pPr>
            <a:endParaRPr lang="nl-NL" dirty="0"/>
          </a:p>
          <a:p>
            <a:pPr marL="0" indent="0">
              <a:buNone/>
            </a:pPr>
            <a:r>
              <a:rPr lang="nl-NL" dirty="0"/>
              <a:t>De speler die het veld verlaten heeft, moet langs de zijkant van het bad zwemmen naar de doellijn om daar het speelveld te verlaten.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31028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Flying </a:t>
            </a:r>
            <a:r>
              <a:rPr lang="nl-NL" dirty="0" err="1"/>
              <a:t>substitute</a:t>
            </a:r>
            <a:endParaRPr lang="nl-NL" dirty="0"/>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16</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t>Na het toekennen van een strafworp kan niet worden gewisseld, behalve als er sprake is van letsel of een derde persoonlijke fout ; dan kan er alleen vervangen worden via het </a:t>
            </a:r>
            <a:r>
              <a:rPr lang="nl-NL" dirty="0" err="1"/>
              <a:t>terugkomvak</a:t>
            </a:r>
            <a:r>
              <a:rPr lang="nl-NL" dirty="0"/>
              <a:t>. </a:t>
            </a:r>
          </a:p>
          <a:p>
            <a:pPr marL="0" indent="0">
              <a:buNone/>
            </a:pPr>
            <a:endParaRPr lang="nl-NL" dirty="0"/>
          </a:p>
          <a:p>
            <a:pPr marL="0" indent="0">
              <a:buNone/>
            </a:pPr>
            <a:r>
              <a:rPr lang="nl-NL" dirty="0"/>
              <a:t>Een van de scheidsrechters of officials achter de jurytafel kunnen overtreding van deze regel signaleren. De sanctie voor foutief wisselen langs de zijlijn is fout terugkomen U20 of U20/S (WP 22.16).</a:t>
            </a:r>
          </a:p>
          <a:p>
            <a:pPr marL="0" indent="0">
              <a:buNone/>
            </a:pPr>
            <a:endParaRPr lang="nl-NL" dirty="0"/>
          </a:p>
          <a:p>
            <a:pPr marL="0" indent="0">
              <a:buNone/>
            </a:pPr>
            <a:r>
              <a:rPr lang="nl-NL" dirty="0"/>
              <a:t>Als een goalkeeper wordt gewisseld onder deze regel, kan dat alleen voor een vervangende goalkeeper zijn. De vervangende goalkeeper moet de rode </a:t>
            </a:r>
            <a:r>
              <a:rPr lang="nl-NL" dirty="0" err="1"/>
              <a:t>capnummer</a:t>
            </a:r>
            <a:r>
              <a:rPr lang="nl-NL" dirty="0"/>
              <a:t> 1 of 13 dragen.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011733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E45A4-680B-4E44-8ED5-B2828B62E7DF}"/>
              </a:ext>
            </a:extLst>
          </p:cNvPr>
          <p:cNvSpPr>
            <a:spLocks noGrp="1"/>
          </p:cNvSpPr>
          <p:nvPr>
            <p:ph type="title"/>
          </p:nvPr>
        </p:nvSpPr>
        <p:spPr/>
        <p:txBody>
          <a:bodyPr/>
          <a:lstStyle/>
          <a:p>
            <a:r>
              <a:rPr lang="nl-NL" dirty="0"/>
              <a:t>Flying </a:t>
            </a:r>
            <a:r>
              <a:rPr lang="nl-NL" dirty="0" err="1"/>
              <a:t>substitute</a:t>
            </a:r>
            <a:r>
              <a:rPr lang="nl-NL" dirty="0"/>
              <a:t> juist gewisseld</a:t>
            </a:r>
          </a:p>
        </p:txBody>
      </p:sp>
      <p:sp>
        <p:nvSpPr>
          <p:cNvPr id="4" name="Tijdelijke aanduiding voor dianummer 3">
            <a:extLst>
              <a:ext uri="{FF2B5EF4-FFF2-40B4-BE49-F238E27FC236}">
                <a16:creationId xmlns:a16="http://schemas.microsoft.com/office/drawing/2014/main" id="{23F41B03-E857-45F1-B02E-CB1611B24412}"/>
              </a:ext>
            </a:extLst>
          </p:cNvPr>
          <p:cNvSpPr>
            <a:spLocks noGrp="1"/>
          </p:cNvSpPr>
          <p:nvPr>
            <p:ph type="sldNum" sz="quarter" idx="12"/>
          </p:nvPr>
        </p:nvSpPr>
        <p:spPr/>
        <p:txBody>
          <a:bodyPr/>
          <a:lstStyle/>
          <a:p>
            <a:fld id="{C794A028-16E5-4433-82A8-E5F8AFB86559}" type="slidenum">
              <a:rPr lang="nl-NL" smtClean="0"/>
              <a:t>17</a:t>
            </a:fld>
            <a:endParaRPr lang="nl-NL"/>
          </a:p>
        </p:txBody>
      </p:sp>
      <p:pic>
        <p:nvPicPr>
          <p:cNvPr id="6" name="Onlinemedia 5" descr="Flying substitute juist uitgevoerd (2)">
            <a:hlinkClick r:id="" action="ppaction://media"/>
            <a:extLst>
              <a:ext uri="{FF2B5EF4-FFF2-40B4-BE49-F238E27FC236}">
                <a16:creationId xmlns:a16="http://schemas.microsoft.com/office/drawing/2014/main" id="{E06DA6D0-5D86-D747-A007-EC78E596EC94}"/>
              </a:ext>
            </a:extLst>
          </p:cNvPr>
          <p:cNvPicPr>
            <a:picLocks noRot="1" noChangeAspect="1"/>
          </p:cNvPicPr>
          <p:nvPr>
            <a:videoFile r:link="rId1"/>
          </p:nvPr>
        </p:nvPicPr>
        <p:blipFill>
          <a:blip r:embed="rId3"/>
          <a:stretch>
            <a:fillRect/>
          </a:stretch>
        </p:blipFill>
        <p:spPr>
          <a:xfrm>
            <a:off x="1524000" y="1288976"/>
            <a:ext cx="6096000" cy="3429000"/>
          </a:xfrm>
          <a:prstGeom prst="rect">
            <a:avLst/>
          </a:prstGeom>
        </p:spPr>
      </p:pic>
    </p:spTree>
    <p:extLst>
      <p:ext uri="{BB962C8B-B14F-4D97-AF65-F5344CB8AC3E}">
        <p14:creationId xmlns:p14="http://schemas.microsoft.com/office/powerpoint/2010/main" val="27128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2EBC2-53BB-4DD2-A008-800845A921E2}"/>
              </a:ext>
            </a:extLst>
          </p:cNvPr>
          <p:cNvSpPr>
            <a:spLocks noGrp="1"/>
          </p:cNvSpPr>
          <p:nvPr>
            <p:ph type="title"/>
          </p:nvPr>
        </p:nvSpPr>
        <p:spPr/>
        <p:txBody>
          <a:bodyPr/>
          <a:lstStyle/>
          <a:p>
            <a:r>
              <a:rPr lang="nl-NL" dirty="0"/>
              <a:t>Flying </a:t>
            </a:r>
            <a:r>
              <a:rPr lang="nl-NL" dirty="0" err="1"/>
              <a:t>substitute</a:t>
            </a:r>
            <a:r>
              <a:rPr lang="nl-NL" dirty="0"/>
              <a:t> juist gewisseld</a:t>
            </a:r>
          </a:p>
        </p:txBody>
      </p:sp>
      <p:sp>
        <p:nvSpPr>
          <p:cNvPr id="4" name="Tijdelijke aanduiding voor dianummer 3">
            <a:extLst>
              <a:ext uri="{FF2B5EF4-FFF2-40B4-BE49-F238E27FC236}">
                <a16:creationId xmlns:a16="http://schemas.microsoft.com/office/drawing/2014/main" id="{A57DD470-9AD1-4317-81B3-E12B7EE1A0E9}"/>
              </a:ext>
            </a:extLst>
          </p:cNvPr>
          <p:cNvSpPr>
            <a:spLocks noGrp="1"/>
          </p:cNvSpPr>
          <p:nvPr>
            <p:ph type="sldNum" sz="quarter" idx="12"/>
          </p:nvPr>
        </p:nvSpPr>
        <p:spPr/>
        <p:txBody>
          <a:bodyPr/>
          <a:lstStyle/>
          <a:p>
            <a:fld id="{C794A028-16E5-4433-82A8-E5F8AFB86559}" type="slidenum">
              <a:rPr lang="nl-NL" smtClean="0"/>
              <a:t>18</a:t>
            </a:fld>
            <a:endParaRPr lang="nl-NL"/>
          </a:p>
        </p:txBody>
      </p:sp>
      <p:pic>
        <p:nvPicPr>
          <p:cNvPr id="8" name="Onlinemedia 7" descr="Flying substitute juist uitgevoerd (1)">
            <a:hlinkClick r:id="" action="ppaction://media"/>
            <a:extLst>
              <a:ext uri="{FF2B5EF4-FFF2-40B4-BE49-F238E27FC236}">
                <a16:creationId xmlns:a16="http://schemas.microsoft.com/office/drawing/2014/main" id="{3B2173C9-B00D-014B-88FA-BE948538BF2D}"/>
              </a:ext>
            </a:extLst>
          </p:cNvPr>
          <p:cNvPicPr>
            <a:picLocks noRot="1" noChangeAspect="1"/>
          </p:cNvPicPr>
          <p:nvPr>
            <a:videoFile r:link="rId1"/>
          </p:nvPr>
        </p:nvPicPr>
        <p:blipFill>
          <a:blip r:embed="rId3"/>
          <a:stretch>
            <a:fillRect/>
          </a:stretch>
        </p:blipFill>
        <p:spPr>
          <a:xfrm>
            <a:off x="1524000" y="1316906"/>
            <a:ext cx="6096000" cy="3429000"/>
          </a:xfrm>
          <a:prstGeom prst="rect">
            <a:avLst/>
          </a:prstGeom>
        </p:spPr>
      </p:pic>
    </p:spTree>
    <p:extLst>
      <p:ext uri="{BB962C8B-B14F-4D97-AF65-F5344CB8AC3E}">
        <p14:creationId xmlns:p14="http://schemas.microsoft.com/office/powerpoint/2010/main" val="193440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12C00-FD1A-4A53-88CA-E423077055C2}"/>
              </a:ext>
            </a:extLst>
          </p:cNvPr>
          <p:cNvSpPr>
            <a:spLocks noGrp="1"/>
          </p:cNvSpPr>
          <p:nvPr>
            <p:ph type="title"/>
          </p:nvPr>
        </p:nvSpPr>
        <p:spPr/>
        <p:txBody>
          <a:bodyPr/>
          <a:lstStyle/>
          <a:p>
            <a:r>
              <a:rPr lang="nl-NL" dirty="0"/>
              <a:t>Flying </a:t>
            </a:r>
            <a:r>
              <a:rPr lang="nl-NL" dirty="0" err="1"/>
              <a:t>substitute</a:t>
            </a:r>
            <a:r>
              <a:rPr lang="nl-NL" dirty="0"/>
              <a:t> onjuist gewisseld</a:t>
            </a:r>
          </a:p>
        </p:txBody>
      </p:sp>
      <p:sp>
        <p:nvSpPr>
          <p:cNvPr id="4" name="Tijdelijke aanduiding voor dianummer 3">
            <a:extLst>
              <a:ext uri="{FF2B5EF4-FFF2-40B4-BE49-F238E27FC236}">
                <a16:creationId xmlns:a16="http://schemas.microsoft.com/office/drawing/2014/main" id="{1D1C6792-4F02-466B-A548-705D1F011827}"/>
              </a:ext>
            </a:extLst>
          </p:cNvPr>
          <p:cNvSpPr>
            <a:spLocks noGrp="1"/>
          </p:cNvSpPr>
          <p:nvPr>
            <p:ph type="sldNum" sz="quarter" idx="12"/>
          </p:nvPr>
        </p:nvSpPr>
        <p:spPr/>
        <p:txBody>
          <a:bodyPr/>
          <a:lstStyle/>
          <a:p>
            <a:fld id="{C794A028-16E5-4433-82A8-E5F8AFB86559}" type="slidenum">
              <a:rPr lang="nl-NL" smtClean="0"/>
              <a:t>19</a:t>
            </a:fld>
            <a:endParaRPr lang="nl-NL"/>
          </a:p>
        </p:txBody>
      </p:sp>
      <p:pic>
        <p:nvPicPr>
          <p:cNvPr id="8" name="Onlinemedia 7" descr="Flying substitute onjuist uitgevoerd">
            <a:hlinkClick r:id="" action="ppaction://media"/>
            <a:extLst>
              <a:ext uri="{FF2B5EF4-FFF2-40B4-BE49-F238E27FC236}">
                <a16:creationId xmlns:a16="http://schemas.microsoft.com/office/drawing/2014/main" id="{9F46D6E5-0D72-D045-A9CA-91DF7C30ECE7}"/>
              </a:ext>
            </a:extLst>
          </p:cNvPr>
          <p:cNvPicPr>
            <a:picLocks noRot="1" noChangeAspect="1"/>
          </p:cNvPicPr>
          <p:nvPr>
            <a:videoFile r:link="rId1"/>
          </p:nvPr>
        </p:nvPicPr>
        <p:blipFill>
          <a:blip r:embed="rId3"/>
          <a:stretch>
            <a:fillRect/>
          </a:stretch>
        </p:blipFill>
        <p:spPr>
          <a:xfrm>
            <a:off x="1524000" y="1166813"/>
            <a:ext cx="6096000" cy="3429000"/>
          </a:xfrm>
          <a:prstGeom prst="rect">
            <a:avLst/>
          </a:prstGeom>
        </p:spPr>
      </p:pic>
    </p:spTree>
    <p:extLst>
      <p:ext uri="{BB962C8B-B14F-4D97-AF65-F5344CB8AC3E}">
        <p14:creationId xmlns:p14="http://schemas.microsoft.com/office/powerpoint/2010/main" val="10707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Invoer nieuwe regels</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2</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lvl="0"/>
            <a:r>
              <a:rPr lang="nl-NL" dirty="0"/>
              <a:t>De nieuwe regels zijn per einde seizoen 2018 – 2019 ingevoerd.</a:t>
            </a:r>
          </a:p>
          <a:p>
            <a:pPr lvl="0"/>
            <a:endParaRPr lang="nl-NL" dirty="0"/>
          </a:p>
          <a:p>
            <a:pPr lvl="0"/>
            <a:r>
              <a:rPr lang="nl-NL" dirty="0"/>
              <a:t>Bij zomertoernooien en voorbereidingstoernooien voor het seizoen 2019 – 2020 is er tijd om te oefenen voor spelers, coaches en scheidsrechters.</a:t>
            </a:r>
          </a:p>
          <a:p>
            <a:pPr lvl="0"/>
            <a:endParaRPr lang="nl-NL" dirty="0"/>
          </a:p>
          <a:p>
            <a:pPr lvl="0"/>
            <a:r>
              <a:rPr lang="nl-NL" dirty="0"/>
              <a:t>Klokken en andere zaken die aangepast moeten worden, vereisen planning en voorbereiding. Gedurende de zomermaanden worden alle klokken aangepast. </a:t>
            </a:r>
          </a:p>
          <a:p>
            <a:pPr lvl="0"/>
            <a:endParaRPr lang="nl-NL" dirty="0"/>
          </a:p>
          <a:p>
            <a:pPr lvl="0"/>
            <a:r>
              <a:rPr lang="nl-NL" dirty="0"/>
              <a:t>In komende sheets wordt een uiteenzetting gegeven van de diverse spelregels die wijzigen, dan wel die, in het kader van het waterpolo-spel aantrekkelijker maken, extra belicht worden.</a:t>
            </a:r>
          </a:p>
          <a:p>
            <a:pPr lvl="0"/>
            <a:endParaRPr lang="nl-NL" dirty="0"/>
          </a:p>
          <a:p>
            <a:pPr marL="0" indent="0">
              <a:buNone/>
            </a:pPr>
            <a:endParaRPr lang="nl-NL" i="1" dirty="0"/>
          </a:p>
          <a:p>
            <a:pPr lvl="0"/>
            <a:endParaRPr lang="nl-NL" dirty="0"/>
          </a:p>
          <a:p>
            <a:pPr lvl="0"/>
            <a:endParaRPr lang="nl-NL" dirty="0"/>
          </a:p>
          <a:p>
            <a:pPr lvl="0"/>
            <a:endParaRPr lang="nl-NL" dirty="0"/>
          </a:p>
        </p:txBody>
      </p:sp>
    </p:spTree>
    <p:extLst>
      <p:ext uri="{BB962C8B-B14F-4D97-AF65-F5344CB8AC3E}">
        <p14:creationId xmlns:p14="http://schemas.microsoft.com/office/powerpoint/2010/main" val="238198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F96A6F-8ADB-4329-8661-EFE7155830FD}"/>
              </a:ext>
            </a:extLst>
          </p:cNvPr>
          <p:cNvSpPr>
            <a:spLocks noGrp="1"/>
          </p:cNvSpPr>
          <p:nvPr>
            <p:ph type="ctrTitle"/>
          </p:nvPr>
        </p:nvSpPr>
        <p:spPr/>
        <p:txBody>
          <a:bodyPr/>
          <a:lstStyle/>
          <a:p>
            <a:r>
              <a:rPr lang="nl-NL" dirty="0"/>
              <a:t>Vrije bal buiten de 6 meter</a:t>
            </a:r>
          </a:p>
        </p:txBody>
      </p:sp>
    </p:spTree>
    <p:extLst>
      <p:ext uri="{BB962C8B-B14F-4D97-AF65-F5344CB8AC3E}">
        <p14:creationId xmlns:p14="http://schemas.microsoft.com/office/powerpoint/2010/main" val="4241930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DB12FF-B05F-4BDE-8CC9-82279209AB36}"/>
              </a:ext>
            </a:extLst>
          </p:cNvPr>
          <p:cNvSpPr>
            <a:spLocks noGrp="1"/>
          </p:cNvSpPr>
          <p:nvPr>
            <p:ph type="sldNum" sz="quarter" idx="12"/>
          </p:nvPr>
        </p:nvSpPr>
        <p:spPr/>
        <p:txBody>
          <a:bodyPr/>
          <a:lstStyle/>
          <a:p>
            <a:fld id="{C794A028-16E5-4433-82A8-E5F8AFB86559}" type="slidenum">
              <a:rPr lang="nl-NL" smtClean="0"/>
              <a:t>21</a:t>
            </a:fld>
            <a:endParaRPr lang="nl-NL"/>
          </a:p>
        </p:txBody>
      </p:sp>
      <p:sp>
        <p:nvSpPr>
          <p:cNvPr id="5" name="Content Placeholder 4">
            <a:extLst>
              <a:ext uri="{FF2B5EF4-FFF2-40B4-BE49-F238E27FC236}">
                <a16:creationId xmlns:a16="http://schemas.microsoft.com/office/drawing/2014/main" id="{E3452A78-18C7-4D8E-8F1C-71772131B122}"/>
              </a:ext>
            </a:extLst>
          </p:cNvPr>
          <p:cNvSpPr>
            <a:spLocks noGrp="1"/>
          </p:cNvSpPr>
          <p:nvPr>
            <p:ph sz="half" idx="1"/>
          </p:nvPr>
        </p:nvSpPr>
        <p:spPr>
          <a:xfrm>
            <a:off x="611187" y="1347788"/>
            <a:ext cx="7921626" cy="3276600"/>
          </a:xfrm>
        </p:spPr>
        <p:txBody>
          <a:bodyPr/>
          <a:lstStyle/>
          <a:p>
            <a:endParaRPr lang="nl-NL" dirty="0"/>
          </a:p>
        </p:txBody>
      </p:sp>
      <p:pic>
        <p:nvPicPr>
          <p:cNvPr id="7" name="Afbeelding 6">
            <a:extLst>
              <a:ext uri="{FF2B5EF4-FFF2-40B4-BE49-F238E27FC236}">
                <a16:creationId xmlns:a16="http://schemas.microsoft.com/office/drawing/2014/main" id="{4ADC210A-9B23-4F1C-8D7E-25A7B1E126E2}"/>
              </a:ext>
            </a:extLst>
          </p:cNvPr>
          <p:cNvPicPr/>
          <p:nvPr/>
        </p:nvPicPr>
        <p:blipFill rotWithShape="1">
          <a:blip r:embed="rId3" cstate="screen">
            <a:extLst>
              <a:ext uri="{28A0092B-C50C-407E-A947-70E740481C1C}">
                <a14:useLocalDpi xmlns:a14="http://schemas.microsoft.com/office/drawing/2010/main"/>
              </a:ext>
            </a:extLst>
          </a:blip>
          <a:srcRect t="-2"/>
          <a:stretch/>
        </p:blipFill>
        <p:spPr bwMode="auto">
          <a:xfrm>
            <a:off x="395537" y="117400"/>
            <a:ext cx="8352928" cy="47126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0319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Vrije bal buiten de 6 meter</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22</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0" indent="0">
              <a:buNone/>
            </a:pPr>
            <a:r>
              <a:rPr lang="nl-NL" dirty="0"/>
              <a:t>De speler mag als hij een vrije worp krijgt buiten de 6-meter:</a:t>
            </a:r>
          </a:p>
          <a:p>
            <a:r>
              <a:rPr lang="nl-NL" dirty="0"/>
              <a:t>In één beweging op doel (zonder dreigen).</a:t>
            </a:r>
          </a:p>
          <a:p>
            <a:r>
              <a:rPr lang="nl-NL" dirty="0"/>
              <a:t>De bal in het spel brengen door de bal zichtbaar los te laten komen van de hand. (bv. Opgooien, overspelen of de bal op het water later vallen). Nadien kan de speler dreigen en zwemmen met de bal om daarna te scoren. Voorwaarde is dat de bal los komt van de hand bij het nemen van de vrije worp. De bal alleen door de hand laten draaien is niet voldoende. De verdediger mag na het nemen van de vrije worp aanvallen. </a:t>
            </a:r>
          </a:p>
          <a:p>
            <a:pPr marL="0" indent="0">
              <a:buNone/>
            </a:pPr>
            <a:endParaRPr lang="nl-NL" dirty="0"/>
          </a:p>
          <a:p>
            <a:pPr marL="0" indent="0">
              <a:buNone/>
            </a:pPr>
            <a:r>
              <a:rPr lang="nl-NL" dirty="0"/>
              <a:t>Bij foutief uitvoeren van deze vrije worp of nemen van de bal moeten een contra gegeven worden.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997059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Vrije bal buiten de 6 meter</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23</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0" indent="0">
              <a:buNone/>
            </a:pPr>
            <a:r>
              <a:rPr lang="nl-NL" dirty="0"/>
              <a:t>Taak scheidsrechter:</a:t>
            </a:r>
          </a:p>
          <a:p>
            <a:r>
              <a:rPr lang="nl-NL" dirty="0"/>
              <a:t>De verdedigende scheidsrechter kan aangeven dat de fout buiten de 6 meter is, zodat een speler weet dat hij in 1x kan schieten op het doel.</a:t>
            </a:r>
          </a:p>
          <a:p>
            <a:endParaRPr lang="nl-NL" dirty="0"/>
          </a:p>
          <a:p>
            <a:r>
              <a:rPr lang="nl-NL" dirty="0"/>
              <a:t>Als er geen signaal is van de scheidsrechter (binnen of buiten de 6 meter), betekent dit dat de speler de vrije worp moet nemen zoals omschreven binnen de 6 meter. </a:t>
            </a:r>
          </a:p>
          <a:p>
            <a:pPr marL="0" indent="0">
              <a:buNone/>
            </a:pPr>
            <a:endParaRPr lang="nl-NL" dirty="0"/>
          </a:p>
          <a:p>
            <a:pPr marL="0" indent="0">
              <a:buNone/>
            </a:pPr>
            <a:endParaRPr lang="nl-NL" dirty="0"/>
          </a:p>
          <a:p>
            <a:pPr marL="0" indent="0">
              <a:buNone/>
            </a:pPr>
            <a:r>
              <a:rPr lang="nl-NL" dirty="0"/>
              <a:t>Het signaal voor het nemen van een vrije worp buiten de 6-meter : “hand opsteken” (door de scheidsrechter die de vrije bal geeft, de ander kan “kopiëren”)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4245866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656F1-F1CC-4B8A-AE3E-49B87CF68A2B}"/>
              </a:ext>
            </a:extLst>
          </p:cNvPr>
          <p:cNvSpPr>
            <a:spLocks noGrp="1"/>
          </p:cNvSpPr>
          <p:nvPr>
            <p:ph type="title"/>
          </p:nvPr>
        </p:nvSpPr>
        <p:spPr>
          <a:xfrm>
            <a:off x="611187" y="288000"/>
            <a:ext cx="7427913" cy="878813"/>
          </a:xfrm>
        </p:spPr>
        <p:txBody>
          <a:bodyPr/>
          <a:lstStyle/>
          <a:p>
            <a:r>
              <a:rPr lang="nl-NL" dirty="0"/>
              <a:t>Signaal vrije worp buiten de 6-meter</a:t>
            </a:r>
          </a:p>
        </p:txBody>
      </p:sp>
      <p:sp>
        <p:nvSpPr>
          <p:cNvPr id="4" name="Tijdelijke aanduiding voor dianummer 3">
            <a:extLst>
              <a:ext uri="{FF2B5EF4-FFF2-40B4-BE49-F238E27FC236}">
                <a16:creationId xmlns:a16="http://schemas.microsoft.com/office/drawing/2014/main" id="{90D49C38-8867-4102-BD9E-2E177B53D6A3}"/>
              </a:ext>
            </a:extLst>
          </p:cNvPr>
          <p:cNvSpPr>
            <a:spLocks noGrp="1"/>
          </p:cNvSpPr>
          <p:nvPr>
            <p:ph type="sldNum" sz="quarter" idx="12"/>
          </p:nvPr>
        </p:nvSpPr>
        <p:spPr/>
        <p:txBody>
          <a:bodyPr/>
          <a:lstStyle/>
          <a:p>
            <a:fld id="{C794A028-16E5-4433-82A8-E5F8AFB86559}" type="slidenum">
              <a:rPr lang="nl-NL" smtClean="0"/>
              <a:t>24</a:t>
            </a:fld>
            <a:endParaRPr lang="nl-NL"/>
          </a:p>
        </p:txBody>
      </p:sp>
      <p:pic>
        <p:nvPicPr>
          <p:cNvPr id="7" name="Tijdelijke aanduiding voor inhoud 6">
            <a:extLst>
              <a:ext uri="{FF2B5EF4-FFF2-40B4-BE49-F238E27FC236}">
                <a16:creationId xmlns:a16="http://schemas.microsoft.com/office/drawing/2014/main" id="{454C8661-E06E-496F-8DD7-A02CCA7C0A00}"/>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1104901" y="948943"/>
            <a:ext cx="7427912" cy="4191707"/>
          </a:xfrm>
        </p:spPr>
      </p:pic>
    </p:spTree>
    <p:extLst>
      <p:ext uri="{BB962C8B-B14F-4D97-AF65-F5344CB8AC3E}">
        <p14:creationId xmlns:p14="http://schemas.microsoft.com/office/powerpoint/2010/main" val="2533458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4AC4F1-2D11-4825-954D-C8273B32CC4F}"/>
              </a:ext>
            </a:extLst>
          </p:cNvPr>
          <p:cNvSpPr>
            <a:spLocks noGrp="1"/>
          </p:cNvSpPr>
          <p:nvPr>
            <p:ph type="title"/>
          </p:nvPr>
        </p:nvSpPr>
        <p:spPr/>
        <p:txBody>
          <a:bodyPr/>
          <a:lstStyle/>
          <a:p>
            <a:r>
              <a:rPr lang="nl-NL" dirty="0"/>
              <a:t>Vrije bal buiten de 6 meter</a:t>
            </a:r>
          </a:p>
        </p:txBody>
      </p:sp>
      <p:sp>
        <p:nvSpPr>
          <p:cNvPr id="4" name="Tijdelijke aanduiding voor dianummer 3">
            <a:extLst>
              <a:ext uri="{FF2B5EF4-FFF2-40B4-BE49-F238E27FC236}">
                <a16:creationId xmlns:a16="http://schemas.microsoft.com/office/drawing/2014/main" id="{6ACC6F06-0919-4782-8A68-7063FD602E10}"/>
              </a:ext>
            </a:extLst>
          </p:cNvPr>
          <p:cNvSpPr>
            <a:spLocks noGrp="1"/>
          </p:cNvSpPr>
          <p:nvPr>
            <p:ph type="sldNum" sz="quarter" idx="12"/>
          </p:nvPr>
        </p:nvSpPr>
        <p:spPr/>
        <p:txBody>
          <a:bodyPr/>
          <a:lstStyle/>
          <a:p>
            <a:fld id="{C794A028-16E5-4433-82A8-E5F8AFB86559}" type="slidenum">
              <a:rPr lang="nl-NL" smtClean="0"/>
              <a:t>25</a:t>
            </a:fld>
            <a:endParaRPr lang="nl-NL"/>
          </a:p>
        </p:txBody>
      </p:sp>
      <p:pic>
        <p:nvPicPr>
          <p:cNvPr id="10" name="Onlinemedia 9" descr="Hand omhoog vrije worp buiten de 62">
            <a:hlinkClick r:id="" action="ppaction://media"/>
            <a:extLst>
              <a:ext uri="{FF2B5EF4-FFF2-40B4-BE49-F238E27FC236}">
                <a16:creationId xmlns:a16="http://schemas.microsoft.com/office/drawing/2014/main" id="{AFEFAFF4-0961-DF45-8E9C-EBD7314769B6}"/>
              </a:ext>
            </a:extLst>
          </p:cNvPr>
          <p:cNvPicPr>
            <a:picLocks noRot="1" noChangeAspect="1"/>
          </p:cNvPicPr>
          <p:nvPr>
            <a:videoFile r:link="rId1"/>
          </p:nvPr>
        </p:nvPicPr>
        <p:blipFill>
          <a:blip r:embed="rId3"/>
          <a:stretch>
            <a:fillRect/>
          </a:stretch>
        </p:blipFill>
        <p:spPr>
          <a:xfrm>
            <a:off x="1524000" y="1316906"/>
            <a:ext cx="6096000" cy="3429000"/>
          </a:xfrm>
          <a:prstGeom prst="rect">
            <a:avLst/>
          </a:prstGeom>
        </p:spPr>
      </p:pic>
    </p:spTree>
    <p:extLst>
      <p:ext uri="{BB962C8B-B14F-4D97-AF65-F5344CB8AC3E}">
        <p14:creationId xmlns:p14="http://schemas.microsoft.com/office/powerpoint/2010/main" val="26941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C3E9A8F-0A0F-4FC0-8971-7B629DC97A07}"/>
              </a:ext>
            </a:extLst>
          </p:cNvPr>
          <p:cNvSpPr>
            <a:spLocks noGrp="1"/>
          </p:cNvSpPr>
          <p:nvPr>
            <p:ph type="ctrTitle"/>
          </p:nvPr>
        </p:nvSpPr>
        <p:spPr/>
        <p:txBody>
          <a:bodyPr/>
          <a:lstStyle/>
          <a:p>
            <a:r>
              <a:rPr lang="nl-NL" dirty="0"/>
              <a:t>Schotklok</a:t>
            </a:r>
          </a:p>
        </p:txBody>
      </p:sp>
    </p:spTree>
    <p:extLst>
      <p:ext uri="{BB962C8B-B14F-4D97-AF65-F5344CB8AC3E}">
        <p14:creationId xmlns:p14="http://schemas.microsoft.com/office/powerpoint/2010/main" val="1567028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Schotklok 30 sec – 20 sec</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27</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66812"/>
            <a:ext cx="7921626" cy="3729188"/>
          </a:xfrm>
        </p:spPr>
        <p:txBody>
          <a:bodyPr/>
          <a:lstStyle/>
          <a:p>
            <a:pPr marL="0" indent="0">
              <a:buNone/>
            </a:pPr>
            <a:r>
              <a:rPr lang="nl-NL" dirty="0"/>
              <a:t>De tijdwaarnemer zal de 30 seconden clock resetten naar 20 seconden:</a:t>
            </a:r>
          </a:p>
          <a:p>
            <a:pPr marL="0" indent="0">
              <a:buNone/>
            </a:pPr>
            <a:endParaRPr lang="nl-NL" dirty="0"/>
          </a:p>
          <a:p>
            <a:pPr marL="342900" indent="-342900">
              <a:buAutoNum type="arabicPeriod"/>
            </a:pPr>
            <a:r>
              <a:rPr lang="nl-NL" dirty="0"/>
              <a:t>Na een hoekworp</a:t>
            </a:r>
          </a:p>
          <a:p>
            <a:pPr marL="342900" indent="-342900">
              <a:buAutoNum type="arabicPeriod"/>
            </a:pPr>
            <a:r>
              <a:rPr lang="nl-NL" dirty="0"/>
              <a:t>Bij een rebound na een schot op het doel bij balbezit voor dezelfde ploeg</a:t>
            </a:r>
          </a:p>
          <a:p>
            <a:pPr marL="342900" indent="-342900">
              <a:buAutoNum type="arabicPeriod"/>
            </a:pPr>
            <a:r>
              <a:rPr lang="nl-NL" dirty="0"/>
              <a:t>Na het nemen van een strafworp (als de bal weer in het spel komt) * </a:t>
            </a:r>
            <a:r>
              <a:rPr lang="nl-NL" u="sng" dirty="0"/>
              <a:t>Uitzondering</a:t>
            </a:r>
          </a:p>
          <a:p>
            <a:pPr marL="342900" indent="-342900">
              <a:buAutoNum type="arabicPeriod"/>
            </a:pPr>
            <a:r>
              <a:rPr lang="nl-NL" dirty="0"/>
              <a:t>Na een uitsluiting ** </a:t>
            </a:r>
            <a:r>
              <a:rPr lang="nl-NL" u="sng" dirty="0"/>
              <a:t>Uitzondering</a:t>
            </a:r>
          </a:p>
          <a:p>
            <a:pPr marL="342900" indent="-342900">
              <a:buAutoNum type="arabicPeriod"/>
            </a:pPr>
            <a:endParaRPr lang="nl-NL" u="sng" dirty="0"/>
          </a:p>
          <a:p>
            <a:pPr marL="0" indent="0">
              <a:buNone/>
            </a:pPr>
            <a:r>
              <a:rPr lang="nl-NL" u="sng" dirty="0"/>
              <a:t>* Uitzondering : </a:t>
            </a:r>
            <a:r>
              <a:rPr lang="nl-NL" dirty="0"/>
              <a:t>Als de bal na het nemen van de strafworp in handen komt van de verdedigende ploeg, geldt hiervoor weer een nieuwe aanvalstijd van 30 seconden.</a:t>
            </a:r>
          </a:p>
          <a:p>
            <a:pPr marL="0" indent="0">
              <a:buNone/>
            </a:pPr>
            <a:endParaRPr lang="nl-NL" u="sng" dirty="0"/>
          </a:p>
          <a:p>
            <a:pPr marL="0" indent="0">
              <a:buNone/>
            </a:pPr>
            <a:r>
              <a:rPr lang="nl-NL" u="sng" dirty="0"/>
              <a:t>** Uitzondering</a:t>
            </a:r>
            <a:r>
              <a:rPr lang="nl-NL" dirty="0"/>
              <a:t>: indien er een uitsluiting is zal de tijd teruggaan naar 20 seconden, tenzij er op het moment van de uitsluiting meer dan 20 seconden op de klok staat. Dan blijft die tijd gehandhaafd en is de straftijd voor de uitsluiting 20 seconden. </a:t>
            </a:r>
          </a:p>
          <a:p>
            <a:pPr marL="0" indent="0">
              <a:buNone/>
            </a:pPr>
            <a:endParaRPr lang="nl-NL" dirty="0"/>
          </a:p>
          <a:p>
            <a:pPr marL="0" indent="0">
              <a:buNone/>
            </a:pPr>
            <a:r>
              <a:rPr lang="nl-NL" dirty="0"/>
              <a:t>	</a:t>
            </a:r>
          </a:p>
        </p:txBody>
      </p:sp>
    </p:spTree>
    <p:extLst>
      <p:ext uri="{BB962C8B-B14F-4D97-AF65-F5344CB8AC3E}">
        <p14:creationId xmlns:p14="http://schemas.microsoft.com/office/powerpoint/2010/main" val="1514722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Schotklok 30 sec – 20 sec</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28</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66812"/>
            <a:ext cx="7921626" cy="3729188"/>
          </a:xfrm>
        </p:spPr>
        <p:txBody>
          <a:bodyPr/>
          <a:lstStyle/>
          <a:p>
            <a:pPr marL="0" indent="0">
              <a:buNone/>
            </a:pPr>
            <a:r>
              <a:rPr lang="nl-NL" dirty="0"/>
              <a:t>In de laatste minuut heeft de coach bij een strafworp de keuze tussen het nemen van de strafworp of het spelen van de bal. </a:t>
            </a:r>
          </a:p>
          <a:p>
            <a:pPr marL="0" indent="0">
              <a:buNone/>
            </a:pPr>
            <a:endParaRPr lang="nl-NL" dirty="0"/>
          </a:p>
          <a:p>
            <a:pPr marL="0" indent="0">
              <a:buNone/>
            </a:pPr>
            <a:r>
              <a:rPr lang="nl-NL" dirty="0"/>
              <a:t>Indien de coach kiest voor het spelen van de bal, gaat de schotklok terug naar 30 seconden. Het spel wordt hervat vanaf de middenlijn.</a:t>
            </a:r>
          </a:p>
          <a:p>
            <a:pPr marL="0" indent="0">
              <a:buNone/>
            </a:pPr>
            <a:endParaRPr lang="nl-NL" dirty="0"/>
          </a:p>
          <a:p>
            <a:pPr marL="0" indent="0">
              <a:buNone/>
            </a:pPr>
            <a:r>
              <a:rPr lang="nl-NL" dirty="0"/>
              <a:t>Als er een dubbele UMV4 wordt gegeven, gaat de schotklok terug naar 30 seconden nadat de tweede strafworp is genomen en de wedstrijd wordt herstart vanaf de middenlijn.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938687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1853A-1B12-483E-84DC-E68DF0D99D8B}"/>
              </a:ext>
            </a:extLst>
          </p:cNvPr>
          <p:cNvSpPr>
            <a:spLocks noGrp="1"/>
          </p:cNvSpPr>
          <p:nvPr>
            <p:ph type="title"/>
          </p:nvPr>
        </p:nvSpPr>
        <p:spPr/>
        <p:txBody>
          <a:bodyPr/>
          <a:lstStyle/>
          <a:p>
            <a:r>
              <a:rPr lang="nl-NL" dirty="0"/>
              <a:t>Schotklok 30 sec – 20 sec</a:t>
            </a:r>
          </a:p>
        </p:txBody>
      </p:sp>
      <p:sp>
        <p:nvSpPr>
          <p:cNvPr id="4" name="Tijdelijke aanduiding voor dianummer 3">
            <a:extLst>
              <a:ext uri="{FF2B5EF4-FFF2-40B4-BE49-F238E27FC236}">
                <a16:creationId xmlns:a16="http://schemas.microsoft.com/office/drawing/2014/main" id="{8DE7C348-5419-4492-BF5C-6BF5112293C6}"/>
              </a:ext>
            </a:extLst>
          </p:cNvPr>
          <p:cNvSpPr>
            <a:spLocks noGrp="1"/>
          </p:cNvSpPr>
          <p:nvPr>
            <p:ph type="sldNum" sz="quarter" idx="12"/>
          </p:nvPr>
        </p:nvSpPr>
        <p:spPr/>
        <p:txBody>
          <a:bodyPr/>
          <a:lstStyle/>
          <a:p>
            <a:fld id="{C794A028-16E5-4433-82A8-E5F8AFB86559}" type="slidenum">
              <a:rPr lang="nl-NL" smtClean="0"/>
              <a:t>29</a:t>
            </a:fld>
            <a:endParaRPr lang="nl-NL"/>
          </a:p>
        </p:txBody>
      </p:sp>
      <p:pic>
        <p:nvPicPr>
          <p:cNvPr id="8" name="Onlinemedia 7" descr="Schotklok reset naar 20 seconden - na U20">
            <a:hlinkClick r:id="" action="ppaction://media"/>
            <a:extLst>
              <a:ext uri="{FF2B5EF4-FFF2-40B4-BE49-F238E27FC236}">
                <a16:creationId xmlns:a16="http://schemas.microsoft.com/office/drawing/2014/main" id="{589936C9-930B-F548-99D2-58F3B1B3C3A2}"/>
              </a:ext>
            </a:extLst>
          </p:cNvPr>
          <p:cNvPicPr>
            <a:picLocks noRot="1" noChangeAspect="1"/>
          </p:cNvPicPr>
          <p:nvPr>
            <a:videoFile r:link="rId1"/>
          </p:nvPr>
        </p:nvPicPr>
        <p:blipFill>
          <a:blip r:embed="rId4"/>
          <a:stretch>
            <a:fillRect/>
          </a:stretch>
        </p:blipFill>
        <p:spPr>
          <a:xfrm>
            <a:off x="1524000" y="1305744"/>
            <a:ext cx="6096000" cy="3429000"/>
          </a:xfrm>
          <a:prstGeom prst="rect">
            <a:avLst/>
          </a:prstGeom>
        </p:spPr>
      </p:pic>
    </p:spTree>
    <p:extLst>
      <p:ext uri="{BB962C8B-B14F-4D97-AF65-F5344CB8AC3E}">
        <p14:creationId xmlns:p14="http://schemas.microsoft.com/office/powerpoint/2010/main" val="343931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Invoer nieuwe regels</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3</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lvl="0"/>
            <a:endParaRPr lang="nl-NL" dirty="0"/>
          </a:p>
          <a:p>
            <a:pPr lvl="0"/>
            <a:endParaRPr lang="nl-NL" dirty="0"/>
          </a:p>
          <a:p>
            <a:r>
              <a:rPr lang="nl-NL" dirty="0"/>
              <a:t>De regels ondersteunen we zoveel mogelijk met video’s. Deze zijn allemaal terug te zien op ons YouTube kanaal </a:t>
            </a:r>
            <a:r>
              <a:rPr lang="nl-NL" i="1" dirty="0"/>
              <a:t>“Waterpolo Spelregels Voorbeelden &amp; Interpretaties</a:t>
            </a:r>
            <a:r>
              <a:rPr lang="nl-NL" b="1" i="1" dirty="0"/>
              <a:t>” </a:t>
            </a:r>
          </a:p>
          <a:p>
            <a:endParaRPr lang="nl-NL" b="1" i="1" dirty="0"/>
          </a:p>
          <a:p>
            <a:endParaRPr lang="nl-NL" b="1" i="1" dirty="0"/>
          </a:p>
          <a:p>
            <a:pPr marL="0" indent="0" algn="ctr">
              <a:buNone/>
            </a:pPr>
            <a:r>
              <a:rPr lang="nl-NL" i="1" dirty="0"/>
              <a:t> </a:t>
            </a:r>
            <a:endParaRPr lang="nl-NL" dirty="0"/>
          </a:p>
        </p:txBody>
      </p:sp>
      <p:pic>
        <p:nvPicPr>
          <p:cNvPr id="3" name="Afbeelding 2">
            <a:hlinkClick r:id="rId3"/>
            <a:extLst>
              <a:ext uri="{FF2B5EF4-FFF2-40B4-BE49-F238E27FC236}">
                <a16:creationId xmlns:a16="http://schemas.microsoft.com/office/drawing/2014/main" id="{4469AA1D-98ED-614D-B91E-927609E7BC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27884" y="2931790"/>
            <a:ext cx="2088232" cy="936104"/>
          </a:xfrm>
          <a:prstGeom prst="rect">
            <a:avLst/>
          </a:prstGeom>
        </p:spPr>
      </p:pic>
    </p:spTree>
    <p:extLst>
      <p:ext uri="{BB962C8B-B14F-4D97-AF65-F5344CB8AC3E}">
        <p14:creationId xmlns:p14="http://schemas.microsoft.com/office/powerpoint/2010/main" val="1489545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6EC9F-FB0C-4E49-8835-55727A1E1201}"/>
              </a:ext>
            </a:extLst>
          </p:cNvPr>
          <p:cNvSpPr>
            <a:spLocks noGrp="1"/>
          </p:cNvSpPr>
          <p:nvPr>
            <p:ph type="title"/>
          </p:nvPr>
        </p:nvSpPr>
        <p:spPr/>
        <p:txBody>
          <a:bodyPr/>
          <a:lstStyle/>
          <a:p>
            <a:r>
              <a:rPr lang="nl-NL" dirty="0"/>
              <a:t>Schotklok 30 sec – 20 sec</a:t>
            </a:r>
          </a:p>
        </p:txBody>
      </p:sp>
      <p:sp>
        <p:nvSpPr>
          <p:cNvPr id="4" name="Tijdelijke aanduiding voor dianummer 3">
            <a:extLst>
              <a:ext uri="{FF2B5EF4-FFF2-40B4-BE49-F238E27FC236}">
                <a16:creationId xmlns:a16="http://schemas.microsoft.com/office/drawing/2014/main" id="{4361138A-B96B-4B30-9D41-2A2AB6904A76}"/>
              </a:ext>
            </a:extLst>
          </p:cNvPr>
          <p:cNvSpPr>
            <a:spLocks noGrp="1"/>
          </p:cNvSpPr>
          <p:nvPr>
            <p:ph type="sldNum" sz="quarter" idx="12"/>
          </p:nvPr>
        </p:nvSpPr>
        <p:spPr/>
        <p:txBody>
          <a:bodyPr/>
          <a:lstStyle/>
          <a:p>
            <a:fld id="{C794A028-16E5-4433-82A8-E5F8AFB86559}" type="slidenum">
              <a:rPr lang="nl-NL" smtClean="0"/>
              <a:t>30</a:t>
            </a:fld>
            <a:endParaRPr lang="nl-NL"/>
          </a:p>
        </p:txBody>
      </p:sp>
      <p:pic>
        <p:nvPicPr>
          <p:cNvPr id="8" name="Onlinemedia 7" descr="Schotklok reset naar 30 seconden - na balwissel">
            <a:hlinkClick r:id="" action="ppaction://media"/>
            <a:extLst>
              <a:ext uri="{FF2B5EF4-FFF2-40B4-BE49-F238E27FC236}">
                <a16:creationId xmlns:a16="http://schemas.microsoft.com/office/drawing/2014/main" id="{7B858764-382B-7541-BB8F-B063100D8E47}"/>
              </a:ext>
            </a:extLst>
          </p:cNvPr>
          <p:cNvPicPr>
            <a:picLocks noRot="1" noChangeAspect="1"/>
          </p:cNvPicPr>
          <p:nvPr>
            <a:videoFile r:link="rId1"/>
          </p:nvPr>
        </p:nvPicPr>
        <p:blipFill>
          <a:blip r:embed="rId4"/>
          <a:stretch>
            <a:fillRect/>
          </a:stretch>
        </p:blipFill>
        <p:spPr>
          <a:xfrm>
            <a:off x="1524000" y="1316906"/>
            <a:ext cx="6096000" cy="3429000"/>
          </a:xfrm>
          <a:prstGeom prst="rect">
            <a:avLst/>
          </a:prstGeom>
        </p:spPr>
      </p:pic>
    </p:spTree>
    <p:extLst>
      <p:ext uri="{BB962C8B-B14F-4D97-AF65-F5344CB8AC3E}">
        <p14:creationId xmlns:p14="http://schemas.microsoft.com/office/powerpoint/2010/main" val="196679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BA8CB-1B17-44C9-94F4-4088435BBE16}"/>
              </a:ext>
            </a:extLst>
          </p:cNvPr>
          <p:cNvSpPr>
            <a:spLocks noGrp="1"/>
          </p:cNvSpPr>
          <p:nvPr>
            <p:ph type="title"/>
          </p:nvPr>
        </p:nvSpPr>
        <p:spPr/>
        <p:txBody>
          <a:bodyPr/>
          <a:lstStyle/>
          <a:p>
            <a:r>
              <a:rPr lang="nl-NL" dirty="0"/>
              <a:t>Schotklok 30 sec – 20 sec</a:t>
            </a:r>
          </a:p>
        </p:txBody>
      </p:sp>
      <p:sp>
        <p:nvSpPr>
          <p:cNvPr id="4" name="Tijdelijke aanduiding voor dianummer 3">
            <a:extLst>
              <a:ext uri="{FF2B5EF4-FFF2-40B4-BE49-F238E27FC236}">
                <a16:creationId xmlns:a16="http://schemas.microsoft.com/office/drawing/2014/main" id="{59B6FCAD-4FC4-4746-B034-4EFE51477F23}"/>
              </a:ext>
            </a:extLst>
          </p:cNvPr>
          <p:cNvSpPr>
            <a:spLocks noGrp="1"/>
          </p:cNvSpPr>
          <p:nvPr>
            <p:ph type="sldNum" sz="quarter" idx="12"/>
          </p:nvPr>
        </p:nvSpPr>
        <p:spPr/>
        <p:txBody>
          <a:bodyPr/>
          <a:lstStyle/>
          <a:p>
            <a:fld id="{C794A028-16E5-4433-82A8-E5F8AFB86559}" type="slidenum">
              <a:rPr lang="nl-NL" smtClean="0"/>
              <a:t>31</a:t>
            </a:fld>
            <a:endParaRPr lang="nl-NL"/>
          </a:p>
        </p:txBody>
      </p:sp>
      <p:pic>
        <p:nvPicPr>
          <p:cNvPr id="8" name="Onlinemedia 7" descr="Schotklok reset naar 20 seconden - na hoekworp">
            <a:hlinkClick r:id="" action="ppaction://media"/>
            <a:extLst>
              <a:ext uri="{FF2B5EF4-FFF2-40B4-BE49-F238E27FC236}">
                <a16:creationId xmlns:a16="http://schemas.microsoft.com/office/drawing/2014/main" id="{38A0D7B3-8D57-A54C-979E-1B47BD523676}"/>
              </a:ext>
            </a:extLst>
          </p:cNvPr>
          <p:cNvPicPr>
            <a:picLocks noRot="1" noChangeAspect="1"/>
          </p:cNvPicPr>
          <p:nvPr>
            <a:videoFile r:link="rId1"/>
          </p:nvPr>
        </p:nvPicPr>
        <p:blipFill>
          <a:blip r:embed="rId4"/>
          <a:stretch>
            <a:fillRect/>
          </a:stretch>
        </p:blipFill>
        <p:spPr>
          <a:xfrm>
            <a:off x="1524000" y="1185243"/>
            <a:ext cx="6096000" cy="3429000"/>
          </a:xfrm>
          <a:prstGeom prst="rect">
            <a:avLst/>
          </a:prstGeom>
        </p:spPr>
      </p:pic>
    </p:spTree>
    <p:extLst>
      <p:ext uri="{BB962C8B-B14F-4D97-AF65-F5344CB8AC3E}">
        <p14:creationId xmlns:p14="http://schemas.microsoft.com/office/powerpoint/2010/main" val="388294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C47EB4-7198-4F52-87CE-409A61DEB048}"/>
              </a:ext>
            </a:extLst>
          </p:cNvPr>
          <p:cNvSpPr>
            <a:spLocks noGrp="1"/>
          </p:cNvSpPr>
          <p:nvPr>
            <p:ph type="title"/>
          </p:nvPr>
        </p:nvSpPr>
        <p:spPr/>
        <p:txBody>
          <a:bodyPr/>
          <a:lstStyle/>
          <a:p>
            <a:r>
              <a:rPr lang="nl-NL" dirty="0"/>
              <a:t>Schotklok 30 sec – 20 sec</a:t>
            </a:r>
          </a:p>
        </p:txBody>
      </p:sp>
      <p:sp>
        <p:nvSpPr>
          <p:cNvPr id="4" name="Tijdelijke aanduiding voor dianummer 3">
            <a:extLst>
              <a:ext uri="{FF2B5EF4-FFF2-40B4-BE49-F238E27FC236}">
                <a16:creationId xmlns:a16="http://schemas.microsoft.com/office/drawing/2014/main" id="{144C8833-8073-4D98-8AEC-75923476DA6F}"/>
              </a:ext>
            </a:extLst>
          </p:cNvPr>
          <p:cNvSpPr>
            <a:spLocks noGrp="1"/>
          </p:cNvSpPr>
          <p:nvPr>
            <p:ph type="sldNum" sz="quarter" idx="12"/>
          </p:nvPr>
        </p:nvSpPr>
        <p:spPr/>
        <p:txBody>
          <a:bodyPr/>
          <a:lstStyle/>
          <a:p>
            <a:fld id="{C794A028-16E5-4433-82A8-E5F8AFB86559}" type="slidenum">
              <a:rPr lang="nl-NL" smtClean="0"/>
              <a:t>32</a:t>
            </a:fld>
            <a:endParaRPr lang="nl-NL"/>
          </a:p>
        </p:txBody>
      </p:sp>
      <p:pic>
        <p:nvPicPr>
          <p:cNvPr id="8" name="Onlinemedia 7" descr="U20 op 25 sec - schotklok reset niet nodig">
            <a:hlinkClick r:id="" action="ppaction://media"/>
            <a:extLst>
              <a:ext uri="{FF2B5EF4-FFF2-40B4-BE49-F238E27FC236}">
                <a16:creationId xmlns:a16="http://schemas.microsoft.com/office/drawing/2014/main" id="{67D57387-2C00-F749-BD8B-74C55CFBAA00}"/>
              </a:ext>
            </a:extLst>
          </p:cNvPr>
          <p:cNvPicPr>
            <a:picLocks noRot="1" noChangeAspect="1"/>
          </p:cNvPicPr>
          <p:nvPr>
            <a:videoFile r:link="rId1"/>
          </p:nvPr>
        </p:nvPicPr>
        <p:blipFill>
          <a:blip r:embed="rId4"/>
          <a:stretch>
            <a:fillRect/>
          </a:stretch>
        </p:blipFill>
        <p:spPr>
          <a:xfrm>
            <a:off x="1524000" y="1314128"/>
            <a:ext cx="6096000" cy="3429000"/>
          </a:xfrm>
          <a:prstGeom prst="rect">
            <a:avLst/>
          </a:prstGeom>
        </p:spPr>
      </p:pic>
    </p:spTree>
    <p:extLst>
      <p:ext uri="{BB962C8B-B14F-4D97-AF65-F5344CB8AC3E}">
        <p14:creationId xmlns:p14="http://schemas.microsoft.com/office/powerpoint/2010/main" val="40249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C909D1-5793-467C-BAB9-8F617392165C}"/>
              </a:ext>
            </a:extLst>
          </p:cNvPr>
          <p:cNvSpPr>
            <a:spLocks noGrp="1"/>
          </p:cNvSpPr>
          <p:nvPr>
            <p:ph type="ctrTitle"/>
          </p:nvPr>
        </p:nvSpPr>
        <p:spPr/>
        <p:txBody>
          <a:bodyPr/>
          <a:lstStyle/>
          <a:p>
            <a:r>
              <a:rPr lang="nl-NL" dirty="0"/>
              <a:t>Nemen van de vrije worp</a:t>
            </a:r>
          </a:p>
        </p:txBody>
      </p:sp>
    </p:spTree>
    <p:extLst>
      <p:ext uri="{BB962C8B-B14F-4D97-AF65-F5344CB8AC3E}">
        <p14:creationId xmlns:p14="http://schemas.microsoft.com/office/powerpoint/2010/main" val="2571880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Vrije worp op plaats van overtreding</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34</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66812"/>
            <a:ext cx="7921626" cy="3729188"/>
          </a:xfrm>
        </p:spPr>
        <p:txBody>
          <a:bodyPr/>
          <a:lstStyle/>
          <a:p>
            <a:pPr marL="0" indent="0">
              <a:buNone/>
            </a:pPr>
            <a:endParaRPr lang="nl-NL" dirty="0"/>
          </a:p>
          <a:p>
            <a:pPr marL="0" indent="0">
              <a:buNone/>
            </a:pPr>
            <a:r>
              <a:rPr lang="nl-NL" dirty="0"/>
              <a:t>Een vrije bal wordt genomen op de plaats waar de bal is behalve :</a:t>
            </a:r>
          </a:p>
          <a:p>
            <a:pPr marL="0" indent="0">
              <a:buNone/>
            </a:pPr>
            <a:endParaRPr lang="nl-NL" dirty="0"/>
          </a:p>
          <a:p>
            <a:pPr marL="342900" indent="-342900">
              <a:buAutoNum type="arabicPeriod"/>
            </a:pPr>
            <a:r>
              <a:rPr lang="nl-NL" dirty="0"/>
              <a:t>Bij een overtreding binnen de 2 meter. De vrije bal wordt dan genomen op de twee meter ter hoogte van de overtreding.</a:t>
            </a:r>
          </a:p>
          <a:p>
            <a:pPr marL="342900" indent="-342900">
              <a:buAutoNum type="arabicPeriod"/>
            </a:pPr>
            <a:r>
              <a:rPr lang="nl-NL" dirty="0"/>
              <a:t>Waar de regels anders bepalen (zoals bv. een doelworp)</a:t>
            </a:r>
          </a:p>
          <a:p>
            <a:pPr marL="342900" indent="-342900">
              <a:buAutoNum type="arabicPeriod"/>
            </a:pPr>
            <a:endParaRPr lang="nl-NL" dirty="0"/>
          </a:p>
          <a:p>
            <a:pPr marL="0" indent="0">
              <a:buNone/>
            </a:pPr>
            <a:r>
              <a:rPr lang="nl-NL" dirty="0"/>
              <a:t>Enkele voorbeelden (met beelden):</a:t>
            </a:r>
          </a:p>
          <a:p>
            <a:r>
              <a:rPr lang="nl-NL" dirty="0"/>
              <a:t>Contra op het middenveld</a:t>
            </a:r>
          </a:p>
          <a:p>
            <a:r>
              <a:rPr lang="nl-NL" dirty="0"/>
              <a:t>Contra in tweede lijn</a:t>
            </a:r>
          </a:p>
          <a:p>
            <a:r>
              <a:rPr lang="nl-NL" dirty="0"/>
              <a:t>Bal al verder dan plaats van overtreding</a:t>
            </a:r>
          </a:p>
          <a:p>
            <a:r>
              <a:rPr lang="nl-NL" dirty="0"/>
              <a:t>Uitsluiting zonder bal – te vroeg genomen</a:t>
            </a:r>
          </a:p>
          <a:p>
            <a:endParaRPr lang="nl-NL" dirty="0"/>
          </a:p>
        </p:txBody>
      </p:sp>
    </p:spTree>
    <p:extLst>
      <p:ext uri="{BB962C8B-B14F-4D97-AF65-F5344CB8AC3E}">
        <p14:creationId xmlns:p14="http://schemas.microsoft.com/office/powerpoint/2010/main" val="3235123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895D4F-7163-4E2C-98E8-AC9F9B7C613D}"/>
              </a:ext>
            </a:extLst>
          </p:cNvPr>
          <p:cNvSpPr>
            <a:spLocks noGrp="1"/>
          </p:cNvSpPr>
          <p:nvPr>
            <p:ph type="title"/>
          </p:nvPr>
        </p:nvSpPr>
        <p:spPr/>
        <p:txBody>
          <a:bodyPr/>
          <a:lstStyle/>
          <a:p>
            <a:r>
              <a:rPr lang="nl-NL" dirty="0"/>
              <a:t>Vrije worp op plaats van overtreding</a:t>
            </a:r>
          </a:p>
        </p:txBody>
      </p:sp>
      <p:sp>
        <p:nvSpPr>
          <p:cNvPr id="4" name="Tijdelijke aanduiding voor dianummer 3">
            <a:extLst>
              <a:ext uri="{FF2B5EF4-FFF2-40B4-BE49-F238E27FC236}">
                <a16:creationId xmlns:a16="http://schemas.microsoft.com/office/drawing/2014/main" id="{185B1121-EECF-4F15-AF23-C5990D90F9DF}"/>
              </a:ext>
            </a:extLst>
          </p:cNvPr>
          <p:cNvSpPr>
            <a:spLocks noGrp="1"/>
          </p:cNvSpPr>
          <p:nvPr>
            <p:ph type="sldNum" sz="quarter" idx="12"/>
          </p:nvPr>
        </p:nvSpPr>
        <p:spPr/>
        <p:txBody>
          <a:bodyPr/>
          <a:lstStyle/>
          <a:p>
            <a:fld id="{C794A028-16E5-4433-82A8-E5F8AFB86559}" type="slidenum">
              <a:rPr lang="nl-NL" smtClean="0"/>
              <a:t>35</a:t>
            </a:fld>
            <a:endParaRPr lang="nl-NL"/>
          </a:p>
        </p:txBody>
      </p:sp>
      <p:pic>
        <p:nvPicPr>
          <p:cNvPr id="8" name="Onlinemedia 7" descr="Een vrije bal wordt genomen op de plaats waar de bal is (1)">
            <a:hlinkClick r:id="" action="ppaction://media"/>
            <a:extLst>
              <a:ext uri="{FF2B5EF4-FFF2-40B4-BE49-F238E27FC236}">
                <a16:creationId xmlns:a16="http://schemas.microsoft.com/office/drawing/2014/main" id="{E477CFF3-2011-4044-8F0B-875E31A093F2}"/>
              </a:ext>
            </a:extLst>
          </p:cNvPr>
          <p:cNvPicPr>
            <a:picLocks noRot="1" noChangeAspect="1"/>
          </p:cNvPicPr>
          <p:nvPr>
            <a:videoFile r:link="rId1"/>
          </p:nvPr>
        </p:nvPicPr>
        <p:blipFill>
          <a:blip r:embed="rId4"/>
          <a:stretch>
            <a:fillRect/>
          </a:stretch>
        </p:blipFill>
        <p:spPr>
          <a:xfrm>
            <a:off x="1524000" y="1316906"/>
            <a:ext cx="6096000" cy="3429000"/>
          </a:xfrm>
          <a:prstGeom prst="rect">
            <a:avLst/>
          </a:prstGeom>
        </p:spPr>
      </p:pic>
    </p:spTree>
    <p:extLst>
      <p:ext uri="{BB962C8B-B14F-4D97-AF65-F5344CB8AC3E}">
        <p14:creationId xmlns:p14="http://schemas.microsoft.com/office/powerpoint/2010/main" val="356377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28D40-54BF-46B0-A8A6-E835F1AF047D}"/>
              </a:ext>
            </a:extLst>
          </p:cNvPr>
          <p:cNvSpPr>
            <a:spLocks noGrp="1"/>
          </p:cNvSpPr>
          <p:nvPr>
            <p:ph type="title"/>
          </p:nvPr>
        </p:nvSpPr>
        <p:spPr/>
        <p:txBody>
          <a:bodyPr/>
          <a:lstStyle/>
          <a:p>
            <a:r>
              <a:rPr lang="nl-NL" dirty="0"/>
              <a:t>Vrije worp op plaats van overtreding</a:t>
            </a:r>
          </a:p>
        </p:txBody>
      </p:sp>
      <p:sp>
        <p:nvSpPr>
          <p:cNvPr id="4" name="Tijdelijke aanduiding voor dianummer 3">
            <a:extLst>
              <a:ext uri="{FF2B5EF4-FFF2-40B4-BE49-F238E27FC236}">
                <a16:creationId xmlns:a16="http://schemas.microsoft.com/office/drawing/2014/main" id="{810E805C-847E-42E1-8B46-467DD44F2981}"/>
              </a:ext>
            </a:extLst>
          </p:cNvPr>
          <p:cNvSpPr>
            <a:spLocks noGrp="1"/>
          </p:cNvSpPr>
          <p:nvPr>
            <p:ph type="sldNum" sz="quarter" idx="12"/>
          </p:nvPr>
        </p:nvSpPr>
        <p:spPr/>
        <p:txBody>
          <a:bodyPr/>
          <a:lstStyle/>
          <a:p>
            <a:fld id="{C794A028-16E5-4433-82A8-E5F8AFB86559}" type="slidenum">
              <a:rPr lang="nl-NL" smtClean="0"/>
              <a:t>36</a:t>
            </a:fld>
            <a:endParaRPr lang="nl-NL"/>
          </a:p>
        </p:txBody>
      </p:sp>
      <p:pic>
        <p:nvPicPr>
          <p:cNvPr id="8" name="Onlinemedia 7" descr="Een vrije bal wordt genomen op de plaats waar de bal is (2)">
            <a:hlinkClick r:id="" action="ppaction://media"/>
            <a:extLst>
              <a:ext uri="{FF2B5EF4-FFF2-40B4-BE49-F238E27FC236}">
                <a16:creationId xmlns:a16="http://schemas.microsoft.com/office/drawing/2014/main" id="{742C3041-B56D-DD47-AF13-50122CA10F58}"/>
              </a:ext>
            </a:extLst>
          </p:cNvPr>
          <p:cNvPicPr>
            <a:picLocks noRot="1" noChangeAspect="1"/>
          </p:cNvPicPr>
          <p:nvPr>
            <a:videoFile r:link="rId1"/>
          </p:nvPr>
        </p:nvPicPr>
        <p:blipFill>
          <a:blip r:embed="rId3"/>
          <a:stretch>
            <a:fillRect/>
          </a:stretch>
        </p:blipFill>
        <p:spPr>
          <a:xfrm>
            <a:off x="1524000" y="1316906"/>
            <a:ext cx="6096000" cy="3429000"/>
          </a:xfrm>
          <a:prstGeom prst="rect">
            <a:avLst/>
          </a:prstGeom>
        </p:spPr>
      </p:pic>
    </p:spTree>
    <p:extLst>
      <p:ext uri="{BB962C8B-B14F-4D97-AF65-F5344CB8AC3E}">
        <p14:creationId xmlns:p14="http://schemas.microsoft.com/office/powerpoint/2010/main" val="39627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D8E24-0FED-4F15-8ADB-5F724F1B77BC}"/>
              </a:ext>
            </a:extLst>
          </p:cNvPr>
          <p:cNvSpPr>
            <a:spLocks noGrp="1"/>
          </p:cNvSpPr>
          <p:nvPr>
            <p:ph type="title"/>
          </p:nvPr>
        </p:nvSpPr>
        <p:spPr/>
        <p:txBody>
          <a:bodyPr/>
          <a:lstStyle/>
          <a:p>
            <a:r>
              <a:rPr lang="nl-NL" dirty="0"/>
              <a:t>Vrije worp op plaats van overtreding</a:t>
            </a:r>
          </a:p>
        </p:txBody>
      </p:sp>
      <p:sp>
        <p:nvSpPr>
          <p:cNvPr id="4" name="Tijdelijke aanduiding voor dianummer 3">
            <a:extLst>
              <a:ext uri="{FF2B5EF4-FFF2-40B4-BE49-F238E27FC236}">
                <a16:creationId xmlns:a16="http://schemas.microsoft.com/office/drawing/2014/main" id="{97036B60-4135-4B67-8CA9-09E46CC81BC4}"/>
              </a:ext>
            </a:extLst>
          </p:cNvPr>
          <p:cNvSpPr>
            <a:spLocks noGrp="1"/>
          </p:cNvSpPr>
          <p:nvPr>
            <p:ph type="sldNum" sz="quarter" idx="12"/>
          </p:nvPr>
        </p:nvSpPr>
        <p:spPr/>
        <p:txBody>
          <a:bodyPr/>
          <a:lstStyle/>
          <a:p>
            <a:fld id="{C794A028-16E5-4433-82A8-E5F8AFB86559}" type="slidenum">
              <a:rPr lang="nl-NL" smtClean="0"/>
              <a:t>37</a:t>
            </a:fld>
            <a:endParaRPr lang="nl-NL"/>
          </a:p>
        </p:txBody>
      </p:sp>
      <p:pic>
        <p:nvPicPr>
          <p:cNvPr id="8" name="Onlinemedia 7" descr="Een vrije bal wordt genomen op de plaats waar de bal is (4)">
            <a:hlinkClick r:id="" action="ppaction://media"/>
            <a:extLst>
              <a:ext uri="{FF2B5EF4-FFF2-40B4-BE49-F238E27FC236}">
                <a16:creationId xmlns:a16="http://schemas.microsoft.com/office/drawing/2014/main" id="{61474993-9B81-9D45-9864-158173631EFC}"/>
              </a:ext>
            </a:extLst>
          </p:cNvPr>
          <p:cNvPicPr>
            <a:picLocks noRot="1" noChangeAspect="1"/>
          </p:cNvPicPr>
          <p:nvPr>
            <a:videoFile r:link="rId1"/>
          </p:nvPr>
        </p:nvPicPr>
        <p:blipFill>
          <a:blip r:embed="rId3"/>
          <a:stretch>
            <a:fillRect/>
          </a:stretch>
        </p:blipFill>
        <p:spPr>
          <a:xfrm>
            <a:off x="1524000" y="1288852"/>
            <a:ext cx="6096000" cy="3429000"/>
          </a:xfrm>
          <a:prstGeom prst="rect">
            <a:avLst/>
          </a:prstGeom>
        </p:spPr>
      </p:pic>
    </p:spTree>
    <p:extLst>
      <p:ext uri="{BB962C8B-B14F-4D97-AF65-F5344CB8AC3E}">
        <p14:creationId xmlns:p14="http://schemas.microsoft.com/office/powerpoint/2010/main" val="107717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Uitsluiting procedure </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38</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0" indent="0">
              <a:buNone/>
            </a:pPr>
            <a:r>
              <a:rPr lang="nl-NL" dirty="0"/>
              <a:t>Als de uitsluiting plaatsvindt in het 6-meter-gebied, ook als de bal in de tweede lijn is, zal de scheidsrechter de volgende procedure volgen:</a:t>
            </a:r>
          </a:p>
          <a:p>
            <a:pPr marL="0" indent="0">
              <a:buNone/>
            </a:pPr>
            <a:endParaRPr lang="nl-NL" dirty="0"/>
          </a:p>
          <a:p>
            <a:pPr marL="342900" indent="-342900">
              <a:buAutoNum type="arabicPeriod"/>
            </a:pPr>
            <a:r>
              <a:rPr lang="nl-NL" dirty="0"/>
              <a:t>Geef het signaal van de uitsluiting</a:t>
            </a:r>
          </a:p>
          <a:p>
            <a:pPr marL="342900" indent="-342900">
              <a:buAutoNum type="arabicPeriod"/>
            </a:pPr>
            <a:r>
              <a:rPr lang="nl-NL" dirty="0"/>
              <a:t>Geef het nummer aan naar de speler en de jurytafel</a:t>
            </a:r>
          </a:p>
          <a:p>
            <a:pPr marL="342900" indent="-342900">
              <a:buAutoNum type="arabicPeriod"/>
            </a:pPr>
            <a:r>
              <a:rPr lang="nl-NL" dirty="0"/>
              <a:t>Geef het signaal om de wedstrijd te herstarten.</a:t>
            </a:r>
          </a:p>
          <a:p>
            <a:pPr marL="342900" indent="-342900">
              <a:buAutoNum type="arabicPeriod"/>
            </a:pPr>
            <a:endParaRPr lang="nl-NL" dirty="0"/>
          </a:p>
          <a:p>
            <a:pPr marL="0" indent="0">
              <a:buNone/>
            </a:pPr>
            <a:r>
              <a:rPr lang="nl-NL" dirty="0"/>
              <a:t>Als de vrije bal te snel is genomen, moet de scheidsrechter affluiten en moet de vrije bal opnieuw genomen worden op de plaats waar de bal dan is.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162068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D74CF-3185-495E-B89D-5AD5C4FF926C}"/>
              </a:ext>
            </a:extLst>
          </p:cNvPr>
          <p:cNvSpPr>
            <a:spLocks noGrp="1"/>
          </p:cNvSpPr>
          <p:nvPr>
            <p:ph type="title"/>
          </p:nvPr>
        </p:nvSpPr>
        <p:spPr/>
        <p:txBody>
          <a:bodyPr/>
          <a:lstStyle/>
          <a:p>
            <a:r>
              <a:rPr lang="nl-NL" dirty="0"/>
              <a:t>Uitsluiting procedure </a:t>
            </a:r>
          </a:p>
        </p:txBody>
      </p:sp>
      <p:sp>
        <p:nvSpPr>
          <p:cNvPr id="4" name="Tijdelijke aanduiding voor dianummer 3">
            <a:extLst>
              <a:ext uri="{FF2B5EF4-FFF2-40B4-BE49-F238E27FC236}">
                <a16:creationId xmlns:a16="http://schemas.microsoft.com/office/drawing/2014/main" id="{6F604C1C-36FB-466F-AE85-3D92EE6452CA}"/>
              </a:ext>
            </a:extLst>
          </p:cNvPr>
          <p:cNvSpPr>
            <a:spLocks noGrp="1"/>
          </p:cNvSpPr>
          <p:nvPr>
            <p:ph type="sldNum" sz="quarter" idx="12"/>
          </p:nvPr>
        </p:nvSpPr>
        <p:spPr/>
        <p:txBody>
          <a:bodyPr/>
          <a:lstStyle/>
          <a:p>
            <a:fld id="{C794A028-16E5-4433-82A8-E5F8AFB86559}" type="slidenum">
              <a:rPr lang="nl-NL" smtClean="0"/>
              <a:t>39</a:t>
            </a:fld>
            <a:endParaRPr lang="nl-NL"/>
          </a:p>
        </p:txBody>
      </p:sp>
      <p:pic>
        <p:nvPicPr>
          <p:cNvPr id="8" name="Onlinemedia 7" descr="Procedure u20 zonder bal">
            <a:hlinkClick r:id="" action="ppaction://media"/>
            <a:extLst>
              <a:ext uri="{FF2B5EF4-FFF2-40B4-BE49-F238E27FC236}">
                <a16:creationId xmlns:a16="http://schemas.microsoft.com/office/drawing/2014/main" id="{18C1425D-9258-E64B-A5FB-B961463A1A1E}"/>
              </a:ext>
            </a:extLst>
          </p:cNvPr>
          <p:cNvPicPr>
            <a:picLocks noRot="1" noChangeAspect="1"/>
          </p:cNvPicPr>
          <p:nvPr>
            <a:videoFile r:link="rId1"/>
          </p:nvPr>
        </p:nvPicPr>
        <p:blipFill>
          <a:blip r:embed="rId4"/>
          <a:stretch>
            <a:fillRect/>
          </a:stretch>
        </p:blipFill>
        <p:spPr>
          <a:xfrm>
            <a:off x="1524000" y="1316906"/>
            <a:ext cx="6096000" cy="3429000"/>
          </a:xfrm>
          <a:prstGeom prst="rect">
            <a:avLst/>
          </a:prstGeom>
        </p:spPr>
      </p:pic>
    </p:spTree>
    <p:extLst>
      <p:ext uri="{BB962C8B-B14F-4D97-AF65-F5344CB8AC3E}">
        <p14:creationId xmlns:p14="http://schemas.microsoft.com/office/powerpoint/2010/main" val="286897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03BD57-F790-450B-AAC0-584DB230ACF3}"/>
              </a:ext>
            </a:extLst>
          </p:cNvPr>
          <p:cNvSpPr>
            <a:spLocks noGrp="1"/>
          </p:cNvSpPr>
          <p:nvPr>
            <p:ph type="ctrTitle"/>
          </p:nvPr>
        </p:nvSpPr>
        <p:spPr/>
        <p:txBody>
          <a:bodyPr/>
          <a:lstStyle/>
          <a:p>
            <a:r>
              <a:rPr lang="nl-NL"/>
              <a:t>Speeltijden en interval</a:t>
            </a:r>
          </a:p>
        </p:txBody>
      </p:sp>
    </p:spTree>
    <p:extLst>
      <p:ext uri="{BB962C8B-B14F-4D97-AF65-F5344CB8AC3E}">
        <p14:creationId xmlns:p14="http://schemas.microsoft.com/office/powerpoint/2010/main" val="152865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a:xfrm>
            <a:off x="611187" y="241819"/>
            <a:ext cx="7379637" cy="878813"/>
          </a:xfrm>
        </p:spPr>
        <p:txBody>
          <a:bodyPr/>
          <a:lstStyle/>
          <a:p>
            <a:r>
              <a:rPr lang="nl-NL" dirty="0"/>
              <a:t>Hoekworp </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40</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66812"/>
            <a:ext cx="7921626" cy="3729188"/>
          </a:xfrm>
        </p:spPr>
        <p:txBody>
          <a:bodyPr vert="horz" lIns="0" tIns="0" rIns="0" bIns="0" rtlCol="0" anchor="t">
            <a:noAutofit/>
          </a:bodyPr>
          <a:lstStyle/>
          <a:p>
            <a:pPr marL="0" indent="0">
              <a:buNone/>
            </a:pPr>
            <a:endParaRPr lang="nl-NL" dirty="0"/>
          </a:p>
          <a:p>
            <a:pPr marL="0" indent="0">
              <a:buNone/>
            </a:pPr>
            <a:r>
              <a:rPr lang="nl-NL" dirty="0"/>
              <a:t>Een hoekworp mag genomen worden door een speler:</a:t>
            </a:r>
          </a:p>
          <a:p>
            <a:pPr marL="0" indent="0">
              <a:buNone/>
            </a:pPr>
            <a:endParaRPr lang="nl-NL" dirty="0"/>
          </a:p>
          <a:p>
            <a:pPr marL="342900" indent="-342900">
              <a:buAutoNum type="arabicPeriod"/>
            </a:pPr>
            <a:r>
              <a:rPr lang="nl-NL" dirty="0"/>
              <a:t>Die direct schiet op het doel</a:t>
            </a:r>
          </a:p>
          <a:p>
            <a:pPr marL="342900" indent="-342900">
              <a:buAutoNum type="arabicPeriod"/>
            </a:pPr>
            <a:r>
              <a:rPr lang="nl-NL" dirty="0"/>
              <a:t>Die de bal in het spel brengen door de bal zichtbaar in het spel te brengt (opgooien, overspelen of de bal zichtbaar op het water laten vallen). Nadien kan de speler dreigen en zwemmen met de bal om daarna te scoren. Voorwaarde is dat de bal los komt van de hand. Verdediger mag dan daarna ook aanvallen </a:t>
            </a:r>
          </a:p>
          <a:p>
            <a:pPr marL="342900" indent="-342900">
              <a:buAutoNum type="arabicPeriod"/>
            </a:pPr>
            <a:r>
              <a:rPr lang="nl-NL" dirty="0"/>
              <a:t>Die de bal overspeelt naar een andere speler</a:t>
            </a:r>
          </a:p>
          <a:p>
            <a:pPr marL="342900" indent="-342900">
              <a:buAutoNum type="arabicPeriod"/>
            </a:pPr>
            <a:endParaRPr lang="nl-NL" dirty="0"/>
          </a:p>
          <a:p>
            <a:pPr marL="0" indent="0">
              <a:buNone/>
            </a:pPr>
            <a:endParaRPr lang="nl-NL" dirty="0">
              <a:highlight>
                <a:srgbClr val="FFFF00"/>
              </a:highlight>
            </a:endParaRPr>
          </a:p>
          <a:p>
            <a:pPr marL="0" indent="0">
              <a:buNone/>
            </a:pPr>
            <a:endParaRPr lang="nl-NL" dirty="0">
              <a:solidFill>
                <a:srgbClr val="FF0000"/>
              </a:solidFill>
              <a:highlight>
                <a:srgbClr val="FFFF00"/>
              </a:highlight>
            </a:endParaRPr>
          </a:p>
        </p:txBody>
      </p:sp>
    </p:spTree>
    <p:extLst>
      <p:ext uri="{BB962C8B-B14F-4D97-AF65-F5344CB8AC3E}">
        <p14:creationId xmlns:p14="http://schemas.microsoft.com/office/powerpoint/2010/main" val="2158033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9150C-72E5-4B97-800A-A00446B97D4D}"/>
              </a:ext>
            </a:extLst>
          </p:cNvPr>
          <p:cNvSpPr>
            <a:spLocks noGrp="1"/>
          </p:cNvSpPr>
          <p:nvPr>
            <p:ph type="title"/>
          </p:nvPr>
        </p:nvSpPr>
        <p:spPr/>
        <p:txBody>
          <a:bodyPr/>
          <a:lstStyle/>
          <a:p>
            <a:r>
              <a:rPr lang="nl-NL" dirty="0"/>
              <a:t>Hoekworp juist genomen</a:t>
            </a:r>
          </a:p>
        </p:txBody>
      </p:sp>
      <p:sp>
        <p:nvSpPr>
          <p:cNvPr id="4" name="Tijdelijke aanduiding voor dianummer 3">
            <a:extLst>
              <a:ext uri="{FF2B5EF4-FFF2-40B4-BE49-F238E27FC236}">
                <a16:creationId xmlns:a16="http://schemas.microsoft.com/office/drawing/2014/main" id="{E6B0C083-E3EA-43FE-906E-B7A70836413E}"/>
              </a:ext>
            </a:extLst>
          </p:cNvPr>
          <p:cNvSpPr>
            <a:spLocks noGrp="1"/>
          </p:cNvSpPr>
          <p:nvPr>
            <p:ph type="sldNum" sz="quarter" idx="12"/>
          </p:nvPr>
        </p:nvSpPr>
        <p:spPr/>
        <p:txBody>
          <a:bodyPr/>
          <a:lstStyle/>
          <a:p>
            <a:fld id="{C794A028-16E5-4433-82A8-E5F8AFB86559}" type="slidenum">
              <a:rPr lang="nl-NL" smtClean="0"/>
              <a:t>41</a:t>
            </a:fld>
            <a:endParaRPr lang="nl-NL"/>
          </a:p>
        </p:txBody>
      </p:sp>
      <p:pic>
        <p:nvPicPr>
          <p:cNvPr id="7" name="Onlinemedia 6" descr="Hoekworp zelf nemen - en schieten">
            <a:hlinkClick r:id="" action="ppaction://media"/>
            <a:extLst>
              <a:ext uri="{FF2B5EF4-FFF2-40B4-BE49-F238E27FC236}">
                <a16:creationId xmlns:a16="http://schemas.microsoft.com/office/drawing/2014/main" id="{E3FE19CD-9D8D-9C4B-AEB1-C241DECCA422}"/>
              </a:ext>
            </a:extLst>
          </p:cNvPr>
          <p:cNvPicPr>
            <a:picLocks noGrp="1" noRot="1" noChangeAspect="1"/>
          </p:cNvPicPr>
          <p:nvPr>
            <p:ph sz="half" idx="1"/>
            <a:videoFile r:link="rId1"/>
          </p:nvPr>
        </p:nvPicPr>
        <p:blipFill>
          <a:blip r:embed="rId4"/>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42418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414D7-F067-493D-8D37-BF47852B23FB}"/>
              </a:ext>
            </a:extLst>
          </p:cNvPr>
          <p:cNvSpPr>
            <a:spLocks noGrp="1"/>
          </p:cNvSpPr>
          <p:nvPr>
            <p:ph type="title"/>
          </p:nvPr>
        </p:nvSpPr>
        <p:spPr/>
        <p:txBody>
          <a:bodyPr/>
          <a:lstStyle/>
          <a:p>
            <a:r>
              <a:rPr lang="nl-NL" dirty="0"/>
              <a:t>Hoekworp niet juist genomen</a:t>
            </a:r>
          </a:p>
        </p:txBody>
      </p:sp>
      <p:sp>
        <p:nvSpPr>
          <p:cNvPr id="4" name="Tijdelijke aanduiding voor dianummer 3">
            <a:extLst>
              <a:ext uri="{FF2B5EF4-FFF2-40B4-BE49-F238E27FC236}">
                <a16:creationId xmlns:a16="http://schemas.microsoft.com/office/drawing/2014/main" id="{7DFE5AB2-DD4A-4910-9EA0-483066233A28}"/>
              </a:ext>
            </a:extLst>
          </p:cNvPr>
          <p:cNvSpPr>
            <a:spLocks noGrp="1"/>
          </p:cNvSpPr>
          <p:nvPr>
            <p:ph type="sldNum" sz="quarter" idx="12"/>
          </p:nvPr>
        </p:nvSpPr>
        <p:spPr/>
        <p:txBody>
          <a:bodyPr/>
          <a:lstStyle/>
          <a:p>
            <a:fld id="{C794A028-16E5-4433-82A8-E5F8AFB86559}" type="slidenum">
              <a:rPr lang="nl-NL" smtClean="0"/>
              <a:t>42</a:t>
            </a:fld>
            <a:endParaRPr lang="nl-NL"/>
          </a:p>
        </p:txBody>
      </p:sp>
      <p:pic>
        <p:nvPicPr>
          <p:cNvPr id="7" name="Onlinemedia 6" descr="Hoekworp zelf nemen onjuist">
            <a:hlinkClick r:id="" action="ppaction://media"/>
            <a:extLst>
              <a:ext uri="{FF2B5EF4-FFF2-40B4-BE49-F238E27FC236}">
                <a16:creationId xmlns:a16="http://schemas.microsoft.com/office/drawing/2014/main" id="{EEF00D76-D407-614B-9348-90309D1580DC}"/>
              </a:ext>
            </a:extLst>
          </p:cNvPr>
          <p:cNvPicPr>
            <a:picLocks noGrp="1" noRot="1" noChangeAspect="1"/>
          </p:cNvPicPr>
          <p:nvPr>
            <p:ph sz="half" idx="1"/>
            <a:videoFile r:link="rId1"/>
          </p:nvPr>
        </p:nvPicPr>
        <p:blipFill>
          <a:blip r:embed="rId4"/>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80934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87D9-EDC8-415B-91A6-555D0E95A72F}"/>
              </a:ext>
            </a:extLst>
          </p:cNvPr>
          <p:cNvSpPr>
            <a:spLocks noGrp="1"/>
          </p:cNvSpPr>
          <p:nvPr>
            <p:ph type="title"/>
          </p:nvPr>
        </p:nvSpPr>
        <p:spPr/>
        <p:txBody>
          <a:bodyPr/>
          <a:lstStyle/>
          <a:p>
            <a:r>
              <a:rPr lang="nl-NL" dirty="0"/>
              <a:t>Hoekworp onjuist genomen</a:t>
            </a:r>
          </a:p>
        </p:txBody>
      </p:sp>
      <p:sp>
        <p:nvSpPr>
          <p:cNvPr id="4" name="Tijdelijke aanduiding voor dianummer 3">
            <a:extLst>
              <a:ext uri="{FF2B5EF4-FFF2-40B4-BE49-F238E27FC236}">
                <a16:creationId xmlns:a16="http://schemas.microsoft.com/office/drawing/2014/main" id="{5DFBB16D-2D41-4E64-8A58-5F338F3332EB}"/>
              </a:ext>
            </a:extLst>
          </p:cNvPr>
          <p:cNvSpPr>
            <a:spLocks noGrp="1"/>
          </p:cNvSpPr>
          <p:nvPr>
            <p:ph type="sldNum" sz="quarter" idx="12"/>
          </p:nvPr>
        </p:nvSpPr>
        <p:spPr/>
        <p:txBody>
          <a:bodyPr/>
          <a:lstStyle/>
          <a:p>
            <a:fld id="{C794A028-16E5-4433-82A8-E5F8AFB86559}" type="slidenum">
              <a:rPr lang="nl-NL" smtClean="0"/>
              <a:t>43</a:t>
            </a:fld>
            <a:endParaRPr lang="nl-NL"/>
          </a:p>
        </p:txBody>
      </p:sp>
      <p:pic>
        <p:nvPicPr>
          <p:cNvPr id="7" name="Onlinemedia 6" descr="Hoekworp zelf nemen - onjuist (2)">
            <a:hlinkClick r:id="" action="ppaction://media"/>
            <a:extLst>
              <a:ext uri="{FF2B5EF4-FFF2-40B4-BE49-F238E27FC236}">
                <a16:creationId xmlns:a16="http://schemas.microsoft.com/office/drawing/2014/main" id="{E1ED0107-AACA-DC4B-89D6-D51FF7FD8857}"/>
              </a:ext>
            </a:extLst>
          </p:cNvPr>
          <p:cNvPicPr>
            <a:picLocks noGrp="1" noRot="1" noChangeAspect="1"/>
          </p:cNvPicPr>
          <p:nvPr>
            <p:ph sz="half" idx="1"/>
            <a:videoFile r:link="rId1"/>
          </p:nvPr>
        </p:nvPicPr>
        <p:blipFill>
          <a:blip r:embed="rId4"/>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95679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Neutrale inworp</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44</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66812"/>
            <a:ext cx="7921626" cy="3729188"/>
          </a:xfrm>
        </p:spPr>
        <p:txBody>
          <a:bodyPr/>
          <a:lstStyle/>
          <a:p>
            <a:pPr marL="0" indent="0">
              <a:buNone/>
            </a:pPr>
            <a:endParaRPr lang="nl-NL" dirty="0"/>
          </a:p>
          <a:p>
            <a:pPr marL="0" indent="0">
              <a:buNone/>
            </a:pPr>
            <a:r>
              <a:rPr lang="nl-NL" dirty="0"/>
              <a:t>Een neutrale inworp wordt gegeven als bijvoorbeeld de scheidsrechters gelijktijdig fluiten voor een vrije worp in tegenovergestelde richting. </a:t>
            </a:r>
          </a:p>
          <a:p>
            <a:pPr marL="0" indent="0">
              <a:buNone/>
            </a:pPr>
            <a:endParaRPr lang="nl-NL" dirty="0"/>
          </a:p>
          <a:p>
            <a:pPr marL="0" indent="0">
              <a:buNone/>
            </a:pPr>
            <a:r>
              <a:rPr lang="nl-NL" dirty="0"/>
              <a:t>Een neutrale inworp zal door de scheidsrechter ter hoogte van ongeveer dezelfde plaats worden ingegooid, zodanig dat de spelers gelijke kansen hebben de bal te veroveren. </a:t>
            </a:r>
          </a:p>
          <a:p>
            <a:pPr marL="0" indent="0">
              <a:buNone/>
            </a:pPr>
            <a:endParaRPr lang="nl-NL" dirty="0"/>
          </a:p>
          <a:p>
            <a:pPr marL="0" indent="0">
              <a:buNone/>
            </a:pPr>
            <a:r>
              <a:rPr lang="nl-NL" dirty="0"/>
              <a:t>Als de spelers de bal aanraken voordat deze het water raakt, zal de scheidsrechter niet fluiten voor een fout en zal het spel doorgaan.</a:t>
            </a:r>
          </a:p>
          <a:p>
            <a:pPr marL="342900" indent="-342900">
              <a:buAutoNum type="arabicPeriod"/>
            </a:pPr>
            <a:endParaRPr lang="nl-NL" dirty="0"/>
          </a:p>
        </p:txBody>
      </p:sp>
    </p:spTree>
    <p:extLst>
      <p:ext uri="{BB962C8B-B14F-4D97-AF65-F5344CB8AC3E}">
        <p14:creationId xmlns:p14="http://schemas.microsoft.com/office/powerpoint/2010/main" val="542491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Doelpunt maken</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45</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0" indent="0">
              <a:buNone/>
            </a:pPr>
            <a:r>
              <a:rPr lang="nl-NL" dirty="0"/>
              <a:t>Een doelpunt mag worden gemaakt door :</a:t>
            </a:r>
          </a:p>
          <a:p>
            <a:pPr marL="342900" indent="-342900">
              <a:buAutoNum type="arabicPeriod"/>
            </a:pPr>
            <a:r>
              <a:rPr lang="nl-NL" dirty="0"/>
              <a:t>Een schot ineens op het doel van buiten de 6 meter;</a:t>
            </a:r>
          </a:p>
          <a:p>
            <a:pPr marL="342900" indent="-342900">
              <a:buAutoNum type="arabicPeriod"/>
            </a:pPr>
            <a:r>
              <a:rPr lang="nl-NL" dirty="0"/>
              <a:t>Na dreigen en dribbelen of op het water leggen van de bal; echter, speler moet dan eerst de bal in het spel brengen door op te gooien of de bal op het water te leggen. Voorwaarde is hierbij dat de bal los is geweest van de hand.</a:t>
            </a:r>
          </a:p>
          <a:p>
            <a:pPr marL="0" indent="0">
              <a:buNone/>
            </a:pPr>
            <a:endParaRPr lang="nl-NL" u="sng" dirty="0"/>
          </a:p>
          <a:p>
            <a:pPr marL="0" indent="0">
              <a:buNone/>
            </a:pPr>
            <a:endParaRPr lang="nl-NL" dirty="0"/>
          </a:p>
          <a:p>
            <a:pPr marL="0" indent="0">
              <a:buNone/>
            </a:pPr>
            <a:r>
              <a:rPr lang="nl-NL" dirty="0"/>
              <a:t>Binnen de 6 meter, moet de speler altijd eerst overspelen naar een medespeler, voordat een doelpunt gescoord kan worden. </a:t>
            </a:r>
          </a:p>
          <a:p>
            <a:pPr marL="342900" indent="-342900">
              <a:buAutoNum type="arabicPeriod"/>
            </a:pPr>
            <a:endParaRPr lang="nl-NL" dirty="0"/>
          </a:p>
          <a:p>
            <a:pPr marL="0" indent="0">
              <a:buNone/>
            </a:pPr>
            <a:r>
              <a:rPr lang="nl-NL" dirty="0"/>
              <a:t>Een verkeerd genomen vrije worp is een vrije bal voor de tegenpartij</a:t>
            </a:r>
          </a:p>
          <a:p>
            <a:pPr marL="0" indent="0">
              <a:buNone/>
            </a:pPr>
            <a:endParaRPr lang="nl-NL" dirty="0"/>
          </a:p>
          <a:p>
            <a:pPr marL="342900" indent="-342900">
              <a:buAutoNum type="arabicPeriod"/>
            </a:pPr>
            <a:endParaRPr lang="nl-NL" dirty="0"/>
          </a:p>
        </p:txBody>
      </p:sp>
    </p:spTree>
    <p:extLst>
      <p:ext uri="{BB962C8B-B14F-4D97-AF65-F5344CB8AC3E}">
        <p14:creationId xmlns:p14="http://schemas.microsoft.com/office/powerpoint/2010/main" val="2711618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Niet scoren van een doelpunt</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46</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t>Een doelpunt mag niet worden gemaakt direct na:</a:t>
            </a:r>
          </a:p>
          <a:p>
            <a:pPr marL="342900" indent="-342900">
              <a:buAutoNum type="arabicPeriod"/>
            </a:pPr>
            <a:r>
              <a:rPr lang="nl-NL" dirty="0"/>
              <a:t>Na het opzwemmen bij de (her)start van de wedstrijd</a:t>
            </a:r>
          </a:p>
          <a:p>
            <a:pPr marL="342900" indent="-342900">
              <a:buAutoNum type="arabicPeriod"/>
            </a:pPr>
            <a:r>
              <a:rPr lang="nl-NL" dirty="0"/>
              <a:t>Herbegin na een time out</a:t>
            </a:r>
          </a:p>
          <a:p>
            <a:pPr marL="342900" indent="-342900">
              <a:buAutoNum type="arabicPeriod"/>
            </a:pPr>
            <a:r>
              <a:rPr lang="nl-NL" dirty="0"/>
              <a:t>Herbegin na een goal</a:t>
            </a:r>
          </a:p>
          <a:p>
            <a:pPr marL="342900" indent="-342900">
              <a:buAutoNum type="arabicPeriod"/>
            </a:pPr>
            <a:r>
              <a:rPr lang="nl-NL" dirty="0"/>
              <a:t>Herbegin na letsel of bloed</a:t>
            </a:r>
          </a:p>
          <a:p>
            <a:pPr marL="342900" indent="-342900">
              <a:buAutoNum type="arabicPeriod"/>
            </a:pPr>
            <a:r>
              <a:rPr lang="nl-NL" dirty="0"/>
              <a:t>Herbegin na het opzetten van een cap</a:t>
            </a:r>
          </a:p>
          <a:p>
            <a:pPr marL="342900" indent="-342900">
              <a:buAutoNum type="arabicPeriod"/>
            </a:pPr>
            <a:r>
              <a:rPr lang="nl-NL" dirty="0"/>
              <a:t>Herbegin na het opvragen door de scheidsrechter van de bal of neutrale inworp</a:t>
            </a:r>
          </a:p>
          <a:p>
            <a:pPr marL="342900" indent="-342900">
              <a:buAutoNum type="arabicPeriod"/>
            </a:pPr>
            <a:r>
              <a:rPr lang="nl-NL" dirty="0"/>
              <a:t>Herbegin nadat de bal het speelveld aan zijkant heeft verlaten</a:t>
            </a:r>
          </a:p>
          <a:p>
            <a:pPr marL="342900" indent="-342900">
              <a:buAutoNum type="arabicPeriod"/>
            </a:pPr>
            <a:r>
              <a:rPr lang="nl-NL" dirty="0"/>
              <a:t>Herbegin na ieder andere vertraging</a:t>
            </a:r>
          </a:p>
          <a:p>
            <a:pPr marL="342900" indent="-342900">
              <a:buAutoNum type="arabicPeriod"/>
            </a:pPr>
            <a:endParaRPr lang="nl-NL" dirty="0"/>
          </a:p>
          <a:p>
            <a:pPr marL="0" indent="0">
              <a:buNone/>
            </a:pPr>
            <a:r>
              <a:rPr lang="nl-NL" dirty="0"/>
              <a:t>Tenzij het herbegin buiten de 6 meter of een hoekworp is en de bal is eerst zichtbaar in het spel gebracht.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992296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5ED20-3C28-4019-939F-810AFA124CC1}"/>
              </a:ext>
            </a:extLst>
          </p:cNvPr>
          <p:cNvSpPr>
            <a:spLocks noGrp="1"/>
          </p:cNvSpPr>
          <p:nvPr>
            <p:ph type="title"/>
          </p:nvPr>
        </p:nvSpPr>
        <p:spPr/>
        <p:txBody>
          <a:bodyPr/>
          <a:lstStyle/>
          <a:p>
            <a:r>
              <a:rPr lang="nl-NL" dirty="0"/>
              <a:t>Vrije worp buiten 6 meter</a:t>
            </a:r>
          </a:p>
        </p:txBody>
      </p:sp>
      <p:sp>
        <p:nvSpPr>
          <p:cNvPr id="4" name="Tijdelijke aanduiding voor dianummer 3">
            <a:extLst>
              <a:ext uri="{FF2B5EF4-FFF2-40B4-BE49-F238E27FC236}">
                <a16:creationId xmlns:a16="http://schemas.microsoft.com/office/drawing/2014/main" id="{278A9E1F-49EF-465C-B3FE-BFCC0EBAF1F7}"/>
              </a:ext>
            </a:extLst>
          </p:cNvPr>
          <p:cNvSpPr>
            <a:spLocks noGrp="1"/>
          </p:cNvSpPr>
          <p:nvPr>
            <p:ph type="sldNum" sz="quarter" idx="12"/>
          </p:nvPr>
        </p:nvSpPr>
        <p:spPr/>
        <p:txBody>
          <a:bodyPr/>
          <a:lstStyle/>
          <a:p>
            <a:fld id="{C794A028-16E5-4433-82A8-E5F8AFB86559}" type="slidenum">
              <a:rPr lang="nl-NL" smtClean="0"/>
              <a:t>47</a:t>
            </a:fld>
            <a:endParaRPr lang="nl-NL"/>
          </a:p>
        </p:txBody>
      </p:sp>
      <p:pic>
        <p:nvPicPr>
          <p:cNvPr id="7" name="Onlinemedia 6" descr="Overtreding buiten de 6 meter - dreigen en schieten (1)">
            <a:hlinkClick r:id="" action="ppaction://media"/>
            <a:extLst>
              <a:ext uri="{FF2B5EF4-FFF2-40B4-BE49-F238E27FC236}">
                <a16:creationId xmlns:a16="http://schemas.microsoft.com/office/drawing/2014/main" id="{5A16D312-475E-B044-8734-1D3C349F7052}"/>
              </a:ext>
            </a:extLst>
          </p:cNvPr>
          <p:cNvPicPr>
            <a:picLocks noGrp="1" noRot="1" noChangeAspect="1"/>
          </p:cNvPicPr>
          <p:nvPr>
            <p:ph sz="half" idx="1"/>
            <a:videoFile r:link="rId1"/>
          </p:nvPr>
        </p:nvPicPr>
        <p:blipFill>
          <a:blip r:embed="rId4"/>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271903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C10E8-D766-427A-8940-554E64E71577}"/>
              </a:ext>
            </a:extLst>
          </p:cNvPr>
          <p:cNvSpPr>
            <a:spLocks noGrp="1"/>
          </p:cNvSpPr>
          <p:nvPr>
            <p:ph type="title"/>
          </p:nvPr>
        </p:nvSpPr>
        <p:spPr/>
        <p:txBody>
          <a:bodyPr/>
          <a:lstStyle/>
          <a:p>
            <a:r>
              <a:rPr lang="nl-NL" dirty="0"/>
              <a:t>Vrije worp buiten 6 meter</a:t>
            </a:r>
          </a:p>
        </p:txBody>
      </p:sp>
      <p:sp>
        <p:nvSpPr>
          <p:cNvPr id="4" name="Tijdelijke aanduiding voor dianummer 3">
            <a:extLst>
              <a:ext uri="{FF2B5EF4-FFF2-40B4-BE49-F238E27FC236}">
                <a16:creationId xmlns:a16="http://schemas.microsoft.com/office/drawing/2014/main" id="{D8F06993-98DA-48AB-83E3-1562B05ADCE9}"/>
              </a:ext>
            </a:extLst>
          </p:cNvPr>
          <p:cNvSpPr>
            <a:spLocks noGrp="1"/>
          </p:cNvSpPr>
          <p:nvPr>
            <p:ph type="sldNum" sz="quarter" idx="12"/>
          </p:nvPr>
        </p:nvSpPr>
        <p:spPr/>
        <p:txBody>
          <a:bodyPr/>
          <a:lstStyle/>
          <a:p>
            <a:fld id="{C794A028-16E5-4433-82A8-E5F8AFB86559}" type="slidenum">
              <a:rPr lang="nl-NL" smtClean="0"/>
              <a:t>48</a:t>
            </a:fld>
            <a:endParaRPr lang="nl-NL"/>
          </a:p>
        </p:txBody>
      </p:sp>
      <p:pic>
        <p:nvPicPr>
          <p:cNvPr id="7" name="Onlinemedia 6" descr="Vrije worp buiten 6 met dreiging 2">
            <a:hlinkClick r:id="" action="ppaction://media"/>
            <a:extLst>
              <a:ext uri="{FF2B5EF4-FFF2-40B4-BE49-F238E27FC236}">
                <a16:creationId xmlns:a16="http://schemas.microsoft.com/office/drawing/2014/main" id="{E3A379FF-12DC-694D-A3DA-41BBDEA030DA}"/>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422284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0D9CA-C1B1-49FE-AFE3-5323D8B81D19}"/>
              </a:ext>
            </a:extLst>
          </p:cNvPr>
          <p:cNvSpPr>
            <a:spLocks noGrp="1"/>
          </p:cNvSpPr>
          <p:nvPr>
            <p:ph type="title"/>
          </p:nvPr>
        </p:nvSpPr>
        <p:spPr/>
        <p:txBody>
          <a:bodyPr/>
          <a:lstStyle/>
          <a:p>
            <a:r>
              <a:rPr lang="nl-NL" dirty="0"/>
              <a:t>Vrije worp buiten 6 meter</a:t>
            </a:r>
          </a:p>
        </p:txBody>
      </p:sp>
      <p:sp>
        <p:nvSpPr>
          <p:cNvPr id="4" name="Tijdelijke aanduiding voor dianummer 3">
            <a:extLst>
              <a:ext uri="{FF2B5EF4-FFF2-40B4-BE49-F238E27FC236}">
                <a16:creationId xmlns:a16="http://schemas.microsoft.com/office/drawing/2014/main" id="{904A475D-BFF8-4635-8450-17A9838BFE1F}"/>
              </a:ext>
            </a:extLst>
          </p:cNvPr>
          <p:cNvSpPr>
            <a:spLocks noGrp="1"/>
          </p:cNvSpPr>
          <p:nvPr>
            <p:ph type="sldNum" sz="quarter" idx="12"/>
          </p:nvPr>
        </p:nvSpPr>
        <p:spPr/>
        <p:txBody>
          <a:bodyPr/>
          <a:lstStyle/>
          <a:p>
            <a:fld id="{C794A028-16E5-4433-82A8-E5F8AFB86559}" type="slidenum">
              <a:rPr lang="nl-NL" smtClean="0"/>
              <a:t>49</a:t>
            </a:fld>
            <a:endParaRPr lang="nl-NL"/>
          </a:p>
        </p:txBody>
      </p:sp>
      <p:pic>
        <p:nvPicPr>
          <p:cNvPr id="7" name="Onlinemedia 6" descr="Vrije worp buiten de 6 direct">
            <a:hlinkClick r:id="" action="ppaction://media"/>
            <a:extLst>
              <a:ext uri="{FF2B5EF4-FFF2-40B4-BE49-F238E27FC236}">
                <a16:creationId xmlns:a16="http://schemas.microsoft.com/office/drawing/2014/main" id="{44498DE9-1CD6-1C42-8EDE-A5F9D3FE318B}"/>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286972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Speeltijden en intervaltijden</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5</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6" y="1176048"/>
            <a:ext cx="8137277" cy="3729188"/>
          </a:xfrm>
        </p:spPr>
        <p:txBody>
          <a:bodyPr/>
          <a:lstStyle/>
          <a:p>
            <a:pPr marL="0" indent="0">
              <a:buNone/>
            </a:pPr>
            <a:endParaRPr lang="nl-NL" dirty="0"/>
          </a:p>
          <a:p>
            <a:pPr marL="0" indent="0">
              <a:buNone/>
            </a:pPr>
            <a:r>
              <a:rPr lang="nl-NL" dirty="0"/>
              <a:t>De speeltijd is 4 x 8 minuten.</a:t>
            </a:r>
          </a:p>
          <a:p>
            <a:pPr marL="0" indent="0">
              <a:buNone/>
            </a:pPr>
            <a:endParaRPr lang="nl-NL" dirty="0"/>
          </a:p>
          <a:p>
            <a:pPr marL="0" indent="0">
              <a:buNone/>
            </a:pPr>
            <a:r>
              <a:rPr lang="nl-NL" dirty="0"/>
              <a:t>De intervaltijd na de 1</a:t>
            </a:r>
            <a:r>
              <a:rPr lang="nl-NL" baseline="30000" dirty="0"/>
              <a:t>e</a:t>
            </a:r>
            <a:r>
              <a:rPr lang="nl-NL" dirty="0"/>
              <a:t> en 3</a:t>
            </a:r>
            <a:r>
              <a:rPr lang="nl-NL" baseline="30000" dirty="0"/>
              <a:t>e</a:t>
            </a:r>
            <a:r>
              <a:rPr lang="nl-NL" dirty="0"/>
              <a:t> periode is 2 minuten.</a:t>
            </a:r>
          </a:p>
          <a:p>
            <a:pPr marL="0" indent="0">
              <a:buNone/>
            </a:pPr>
            <a:endParaRPr lang="nl-NL" dirty="0"/>
          </a:p>
          <a:p>
            <a:pPr marL="0" indent="0">
              <a:buNone/>
            </a:pPr>
            <a:r>
              <a:rPr lang="nl-NL" dirty="0"/>
              <a:t>De intervaltijd tussen de 2</a:t>
            </a:r>
            <a:r>
              <a:rPr lang="nl-NL" baseline="30000" dirty="0"/>
              <a:t>e</a:t>
            </a:r>
            <a:r>
              <a:rPr lang="nl-NL" dirty="0"/>
              <a:t> en 3</a:t>
            </a:r>
            <a:r>
              <a:rPr lang="nl-NL" baseline="30000" dirty="0"/>
              <a:t>e</a:t>
            </a:r>
            <a:r>
              <a:rPr lang="nl-NL" dirty="0"/>
              <a:t> periode is 3 minuten.</a:t>
            </a:r>
            <a:br>
              <a:rPr lang="nl-NL" dirty="0"/>
            </a:br>
            <a:br>
              <a:rPr lang="nl-NL" dirty="0"/>
            </a:br>
            <a:br>
              <a:rPr lang="nl-NL" dirty="0"/>
            </a:br>
            <a:r>
              <a:rPr lang="nl-NL" u="sng" dirty="0">
                <a:hlinkClick r:id="rId2"/>
              </a:rPr>
              <a:t>https://www.knzb.nl/vereniging__wedstrijdsport/wedstrijdsport/waterpolo/competities/</a:t>
            </a:r>
            <a:r>
              <a:rPr lang="nl-NL" dirty="0"/>
              <a:t> </a:t>
            </a:r>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16738261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7FD41C-CDCD-491A-BAE9-5983946A392B}"/>
              </a:ext>
            </a:extLst>
          </p:cNvPr>
          <p:cNvSpPr>
            <a:spLocks noGrp="1"/>
          </p:cNvSpPr>
          <p:nvPr>
            <p:ph type="title"/>
          </p:nvPr>
        </p:nvSpPr>
        <p:spPr>
          <a:xfrm>
            <a:off x="467545" y="288000"/>
            <a:ext cx="7704856" cy="878813"/>
          </a:xfrm>
        </p:spPr>
        <p:txBody>
          <a:bodyPr/>
          <a:lstStyle/>
          <a:p>
            <a:r>
              <a:rPr lang="nl-NL" dirty="0"/>
              <a:t>Vrije worp buiten 6 meter - incorrect</a:t>
            </a:r>
          </a:p>
        </p:txBody>
      </p:sp>
      <p:sp>
        <p:nvSpPr>
          <p:cNvPr id="4" name="Tijdelijke aanduiding voor dianummer 3">
            <a:extLst>
              <a:ext uri="{FF2B5EF4-FFF2-40B4-BE49-F238E27FC236}">
                <a16:creationId xmlns:a16="http://schemas.microsoft.com/office/drawing/2014/main" id="{101F8805-FC60-420A-9A9A-92F54867E58F}"/>
              </a:ext>
            </a:extLst>
          </p:cNvPr>
          <p:cNvSpPr>
            <a:spLocks noGrp="1"/>
          </p:cNvSpPr>
          <p:nvPr>
            <p:ph type="sldNum" sz="quarter" idx="12"/>
          </p:nvPr>
        </p:nvSpPr>
        <p:spPr/>
        <p:txBody>
          <a:bodyPr/>
          <a:lstStyle/>
          <a:p>
            <a:fld id="{C794A028-16E5-4433-82A8-E5F8AFB86559}" type="slidenum">
              <a:rPr lang="nl-NL" smtClean="0"/>
              <a:t>50</a:t>
            </a:fld>
            <a:endParaRPr lang="nl-NL"/>
          </a:p>
        </p:txBody>
      </p:sp>
      <p:pic>
        <p:nvPicPr>
          <p:cNvPr id="7" name="Onlinemedia 6" descr="Overtreding buiten de 6 meter - dreigen (1)">
            <a:hlinkClick r:id="" action="ppaction://media"/>
            <a:extLst>
              <a:ext uri="{FF2B5EF4-FFF2-40B4-BE49-F238E27FC236}">
                <a16:creationId xmlns:a16="http://schemas.microsoft.com/office/drawing/2014/main" id="{3CB6118A-E9E9-FC4F-92F5-0F6D81E348AD}"/>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348759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B8497-EE80-436B-BFB0-E5588519835B}"/>
              </a:ext>
            </a:extLst>
          </p:cNvPr>
          <p:cNvSpPr>
            <a:spLocks noGrp="1"/>
          </p:cNvSpPr>
          <p:nvPr>
            <p:ph type="title"/>
          </p:nvPr>
        </p:nvSpPr>
        <p:spPr>
          <a:xfrm>
            <a:off x="611187" y="288000"/>
            <a:ext cx="7489205" cy="878813"/>
          </a:xfrm>
        </p:spPr>
        <p:txBody>
          <a:bodyPr/>
          <a:lstStyle/>
          <a:p>
            <a:r>
              <a:rPr lang="nl-NL" dirty="0"/>
              <a:t>Vrije worp buiten 6 meter - incorrect</a:t>
            </a:r>
          </a:p>
        </p:txBody>
      </p:sp>
      <p:sp>
        <p:nvSpPr>
          <p:cNvPr id="4" name="Tijdelijke aanduiding voor dianummer 3">
            <a:extLst>
              <a:ext uri="{FF2B5EF4-FFF2-40B4-BE49-F238E27FC236}">
                <a16:creationId xmlns:a16="http://schemas.microsoft.com/office/drawing/2014/main" id="{32DAAD6B-0AD8-4639-A5D3-3A76DA2B8E88}"/>
              </a:ext>
            </a:extLst>
          </p:cNvPr>
          <p:cNvSpPr>
            <a:spLocks noGrp="1"/>
          </p:cNvSpPr>
          <p:nvPr>
            <p:ph type="sldNum" sz="quarter" idx="12"/>
          </p:nvPr>
        </p:nvSpPr>
        <p:spPr/>
        <p:txBody>
          <a:bodyPr/>
          <a:lstStyle/>
          <a:p>
            <a:fld id="{C794A028-16E5-4433-82A8-E5F8AFB86559}" type="slidenum">
              <a:rPr lang="nl-NL" smtClean="0"/>
              <a:t>51</a:t>
            </a:fld>
            <a:endParaRPr lang="nl-NL"/>
          </a:p>
        </p:txBody>
      </p:sp>
      <p:pic>
        <p:nvPicPr>
          <p:cNvPr id="8" name="Onlinemedia 7" descr="Overtreding buiten de 6 meter - dreigen (2)">
            <a:hlinkClick r:id="" action="ppaction://media"/>
            <a:extLst>
              <a:ext uri="{FF2B5EF4-FFF2-40B4-BE49-F238E27FC236}">
                <a16:creationId xmlns:a16="http://schemas.microsoft.com/office/drawing/2014/main" id="{587D2F4A-4815-A143-BEB5-2789D5CB10A8}"/>
              </a:ext>
            </a:extLst>
          </p:cNvPr>
          <p:cNvPicPr>
            <a:picLocks noGrp="1" noRot="1" noChangeAspect="1"/>
          </p:cNvPicPr>
          <p:nvPr>
            <p:ph sz="half" idx="1"/>
            <a:videoFile r:link="rId1"/>
          </p:nvPr>
        </p:nvPicPr>
        <p:blipFill>
          <a:blip r:embed="rId4"/>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42993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2FD5B-36F0-4512-9FCA-9A7F9A2752AA}"/>
              </a:ext>
            </a:extLst>
          </p:cNvPr>
          <p:cNvSpPr>
            <a:spLocks noGrp="1"/>
          </p:cNvSpPr>
          <p:nvPr>
            <p:ph type="title"/>
          </p:nvPr>
        </p:nvSpPr>
        <p:spPr>
          <a:xfrm>
            <a:off x="611187" y="288000"/>
            <a:ext cx="7489205" cy="878813"/>
          </a:xfrm>
        </p:spPr>
        <p:txBody>
          <a:bodyPr/>
          <a:lstStyle/>
          <a:p>
            <a:r>
              <a:rPr lang="nl-NL" dirty="0"/>
              <a:t>Vrije worp buiten 6 meter - incorrect</a:t>
            </a:r>
          </a:p>
        </p:txBody>
      </p:sp>
      <p:sp>
        <p:nvSpPr>
          <p:cNvPr id="4" name="Tijdelijke aanduiding voor dianummer 3">
            <a:extLst>
              <a:ext uri="{FF2B5EF4-FFF2-40B4-BE49-F238E27FC236}">
                <a16:creationId xmlns:a16="http://schemas.microsoft.com/office/drawing/2014/main" id="{6ACD0A13-CF4B-4AD7-A987-8AD00C614359}"/>
              </a:ext>
            </a:extLst>
          </p:cNvPr>
          <p:cNvSpPr>
            <a:spLocks noGrp="1"/>
          </p:cNvSpPr>
          <p:nvPr>
            <p:ph type="sldNum" sz="quarter" idx="12"/>
          </p:nvPr>
        </p:nvSpPr>
        <p:spPr/>
        <p:txBody>
          <a:bodyPr/>
          <a:lstStyle/>
          <a:p>
            <a:fld id="{C794A028-16E5-4433-82A8-E5F8AFB86559}" type="slidenum">
              <a:rPr lang="nl-NL" smtClean="0"/>
              <a:t>52</a:t>
            </a:fld>
            <a:endParaRPr lang="nl-NL"/>
          </a:p>
        </p:txBody>
      </p:sp>
      <p:pic>
        <p:nvPicPr>
          <p:cNvPr id="7" name="Onlinemedia 6" descr="Overtreding buiten de 6 meter - dreigen (3)">
            <a:hlinkClick r:id="" action="ppaction://media"/>
            <a:extLst>
              <a:ext uri="{FF2B5EF4-FFF2-40B4-BE49-F238E27FC236}">
                <a16:creationId xmlns:a16="http://schemas.microsoft.com/office/drawing/2014/main" id="{1C179051-3691-3946-AC11-2273EEC99DBA}"/>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29602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4C34-B382-4933-8FD2-6F6E912F157E}"/>
              </a:ext>
            </a:extLst>
          </p:cNvPr>
          <p:cNvSpPr>
            <a:spLocks noGrp="1"/>
          </p:cNvSpPr>
          <p:nvPr>
            <p:ph type="title"/>
          </p:nvPr>
        </p:nvSpPr>
        <p:spPr>
          <a:xfrm>
            <a:off x="611187" y="288000"/>
            <a:ext cx="7561213" cy="878813"/>
          </a:xfrm>
        </p:spPr>
        <p:txBody>
          <a:bodyPr/>
          <a:lstStyle/>
          <a:p>
            <a:r>
              <a:rPr lang="nl-NL" dirty="0"/>
              <a:t>Vrije worp buiten 6 meter - incorrect</a:t>
            </a:r>
          </a:p>
        </p:txBody>
      </p:sp>
      <p:sp>
        <p:nvSpPr>
          <p:cNvPr id="4" name="Tijdelijke aanduiding voor dianummer 3">
            <a:extLst>
              <a:ext uri="{FF2B5EF4-FFF2-40B4-BE49-F238E27FC236}">
                <a16:creationId xmlns:a16="http://schemas.microsoft.com/office/drawing/2014/main" id="{3C9B68C1-856A-4B3A-B65A-FCB4F5DE93F5}"/>
              </a:ext>
            </a:extLst>
          </p:cNvPr>
          <p:cNvSpPr>
            <a:spLocks noGrp="1"/>
          </p:cNvSpPr>
          <p:nvPr>
            <p:ph type="sldNum" sz="quarter" idx="12"/>
          </p:nvPr>
        </p:nvSpPr>
        <p:spPr/>
        <p:txBody>
          <a:bodyPr/>
          <a:lstStyle/>
          <a:p>
            <a:fld id="{C794A028-16E5-4433-82A8-E5F8AFB86559}" type="slidenum">
              <a:rPr lang="nl-NL" smtClean="0"/>
              <a:t>53</a:t>
            </a:fld>
            <a:endParaRPr lang="nl-NL"/>
          </a:p>
        </p:txBody>
      </p:sp>
      <p:pic>
        <p:nvPicPr>
          <p:cNvPr id="7" name="Onlinemedia 6" descr="Vrije worp buiten 6 onjuist 4">
            <a:hlinkClick r:id="" action="ppaction://media"/>
            <a:extLst>
              <a:ext uri="{FF2B5EF4-FFF2-40B4-BE49-F238E27FC236}">
                <a16:creationId xmlns:a16="http://schemas.microsoft.com/office/drawing/2014/main" id="{EC03C2D5-B96B-7443-8678-40333223B6C3}"/>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7125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97E6CB3-21B4-4CF0-8261-9EB5E58ABCC5}"/>
              </a:ext>
            </a:extLst>
          </p:cNvPr>
          <p:cNvSpPr>
            <a:spLocks noGrp="1"/>
          </p:cNvSpPr>
          <p:nvPr>
            <p:ph type="ctrTitle"/>
          </p:nvPr>
        </p:nvSpPr>
        <p:spPr/>
        <p:txBody>
          <a:bodyPr/>
          <a:lstStyle/>
          <a:p>
            <a:r>
              <a:rPr lang="nl-NL" dirty="0"/>
              <a:t>Time out</a:t>
            </a:r>
          </a:p>
        </p:txBody>
      </p:sp>
    </p:spTree>
    <p:extLst>
      <p:ext uri="{BB962C8B-B14F-4D97-AF65-F5344CB8AC3E}">
        <p14:creationId xmlns:p14="http://schemas.microsoft.com/office/powerpoint/2010/main" val="778102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Time out </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55</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t>Elk team heeft recht op twee time outs tijdens een wedstrijd, desgewenst tijdens dezelfde periode, desgewenst direct na elkaar. </a:t>
            </a:r>
          </a:p>
          <a:p>
            <a:pPr marL="0" indent="0">
              <a:buNone/>
            </a:pPr>
            <a:endParaRPr lang="nl-NL" dirty="0"/>
          </a:p>
          <a:p>
            <a:pPr marL="0" indent="0">
              <a:buNone/>
            </a:pPr>
            <a:r>
              <a:rPr lang="nl-NL" dirty="0"/>
              <a:t>Na het toekennen van een strafworp is het niet toegestaan een time out aan te vragen. </a:t>
            </a:r>
          </a:p>
          <a:p>
            <a:pPr marL="0" indent="0">
              <a:buNone/>
            </a:pPr>
            <a:endParaRPr lang="nl-NL" dirty="0"/>
          </a:p>
          <a:p>
            <a:pPr marL="0" indent="0">
              <a:buNone/>
            </a:pPr>
            <a:r>
              <a:rPr lang="nl-NL" dirty="0"/>
              <a:t>De time out aanvraag wordt de verantwoordelijkheid van het team. Een van de team officials op de spelersbank zal op de knop drukken als de coach een time out aanvraagt die een signaal voor een time out tot gevolg heeft.</a:t>
            </a:r>
          </a:p>
          <a:p>
            <a:pPr marL="0" indent="0">
              <a:buNone/>
            </a:pPr>
            <a:endParaRPr lang="nl-NL" dirty="0"/>
          </a:p>
          <a:p>
            <a:pPr marL="0" indent="0">
              <a:buNone/>
            </a:pPr>
            <a:r>
              <a:rPr lang="nl-NL" dirty="0"/>
              <a:t>Voor eredivisie wordt het gebruik van een toeter/signaal vereist vanaf seizoen 2019 – 2020. Voor overige klassen mag hier gebruik van gemaakt worden, maar is het niet verplicht. </a:t>
            </a:r>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3472154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Time out </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56</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t>Tijdens de time out heeft de verdedigende scheidsrechter de bal. Er mag geen andere bal gebruikt worden in het water tijdens de time out. </a:t>
            </a:r>
          </a:p>
          <a:p>
            <a:pPr marL="0" indent="0">
              <a:buNone/>
            </a:pPr>
            <a:endParaRPr lang="nl-NL" dirty="0"/>
          </a:p>
          <a:p>
            <a:pPr marL="0" indent="0">
              <a:buNone/>
            </a:pPr>
            <a:r>
              <a:rPr lang="nl-NL" dirty="0"/>
              <a:t>De wedstrijd wordt hervat na het fluitsignaal van de scheidsrechter.</a:t>
            </a:r>
          </a:p>
          <a:p>
            <a:pPr marL="0" indent="0">
              <a:buNone/>
            </a:pPr>
            <a:endParaRPr lang="nl-NL" dirty="0"/>
          </a:p>
          <a:p>
            <a:pPr marL="0" indent="0">
              <a:buNone/>
            </a:pPr>
            <a:r>
              <a:rPr lang="nl-NL" dirty="0"/>
              <a:t>Er mag geen doelpunt gemaakt worden direct uit de vrije worp waarmee de wedstrijd herbegint na een time out. Echter, een speler die de bal in de wedstrijd brengt, door de bal te nemen, kan een doelpunt scoren, na dreigen of zwemmen met de bal. </a:t>
            </a:r>
          </a:p>
          <a:p>
            <a:pPr marL="0" indent="0">
              <a:buNone/>
            </a:pPr>
            <a:endParaRPr lang="nl-NL" dirty="0"/>
          </a:p>
          <a:p>
            <a:pPr marL="0" indent="0">
              <a:buNone/>
            </a:pPr>
            <a:r>
              <a:rPr lang="nl-NL" dirty="0"/>
              <a:t>Als de coach een “onjuiste” time out aanvraagt wanneer hij/zij niet in bezit is van de bal, krijgt het andere team een strafworp. Bij het onjuist aanvragen van een time out verliest de coach/team het recht op een time out als hij daar nog recht op heeft. </a:t>
            </a:r>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1080436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81BEC4-C8F0-4029-975C-7E5050E8CD96}"/>
              </a:ext>
            </a:extLst>
          </p:cNvPr>
          <p:cNvSpPr>
            <a:spLocks noGrp="1"/>
          </p:cNvSpPr>
          <p:nvPr>
            <p:ph type="ctrTitle"/>
          </p:nvPr>
        </p:nvSpPr>
        <p:spPr/>
        <p:txBody>
          <a:bodyPr/>
          <a:lstStyle/>
          <a:p>
            <a:r>
              <a:rPr lang="nl-NL" dirty="0" err="1"/>
              <a:t>Impeding</a:t>
            </a:r>
            <a:endParaRPr lang="nl-NL" dirty="0"/>
          </a:p>
        </p:txBody>
      </p:sp>
    </p:spTree>
    <p:extLst>
      <p:ext uri="{BB962C8B-B14F-4D97-AF65-F5344CB8AC3E}">
        <p14:creationId xmlns:p14="http://schemas.microsoft.com/office/powerpoint/2010/main" val="3026155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22.8 </a:t>
            </a:r>
            <a:r>
              <a:rPr lang="nl-NL" dirty="0" err="1"/>
              <a:t>Impeding</a:t>
            </a:r>
            <a:r>
              <a:rPr lang="nl-NL" dirty="0"/>
              <a:t> </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58</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0" indent="0">
              <a:buNone/>
            </a:pPr>
            <a:r>
              <a:rPr lang="nl-NL" dirty="0"/>
              <a:t>Het hinderen of op een andere manier de bewegingsvrijheid van een speler die de bal niet houdt belemmeren, daarbij inbegrepen het zwemmen/liggen op de schouders, benen of rug is een uitsluiting. </a:t>
            </a:r>
          </a:p>
          <a:p>
            <a:pPr marL="0" indent="0">
              <a:buNone/>
            </a:pPr>
            <a:endParaRPr lang="nl-NL" dirty="0"/>
          </a:p>
          <a:p>
            <a:pPr marL="0" indent="0">
              <a:buNone/>
            </a:pPr>
            <a:r>
              <a:rPr lang="nl-NL" dirty="0"/>
              <a:t>Deze regel geldt overal in het veld en is niet alleen van toepassing op de midvoor/</a:t>
            </a:r>
            <a:r>
              <a:rPr lang="nl-NL" dirty="0" err="1"/>
              <a:t>midachter</a:t>
            </a:r>
            <a:r>
              <a:rPr lang="nl-NL" dirty="0"/>
              <a:t>-positie. </a:t>
            </a:r>
          </a:p>
          <a:p>
            <a:pPr marL="0" indent="0">
              <a:buNone/>
            </a:pPr>
            <a:endParaRPr lang="nl-NL" dirty="0"/>
          </a:p>
          <a:p>
            <a:pPr marL="0" indent="0">
              <a:buNone/>
            </a:pPr>
            <a:r>
              <a:rPr lang="nl-NL" dirty="0"/>
              <a:t>Als de aanvallende speler een dergelijke fout maakt tegen de verdedigende speler, moet de scheidsrechter fluiten en een gewone fout toekennen aan de verdedigende speler (contra-fout).</a:t>
            </a:r>
          </a:p>
          <a:p>
            <a:pPr marL="0" indent="0">
              <a:buNone/>
            </a:pPr>
            <a:endParaRPr lang="nl-NL" dirty="0"/>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4189275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22.8 </a:t>
            </a:r>
            <a:r>
              <a:rPr lang="nl-NL" dirty="0" err="1"/>
              <a:t>Impeding</a:t>
            </a:r>
            <a:r>
              <a:rPr lang="nl-NL" dirty="0"/>
              <a:t> </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59</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0" indent="0">
              <a:buNone/>
            </a:pPr>
            <a:r>
              <a:rPr lang="nl-NL" dirty="0" err="1"/>
              <a:t>Protecting</a:t>
            </a:r>
            <a:r>
              <a:rPr lang="nl-NL" dirty="0"/>
              <a:t> </a:t>
            </a:r>
            <a:r>
              <a:rPr lang="nl-NL" dirty="0" err="1"/>
              <a:t>the</a:t>
            </a:r>
            <a:r>
              <a:rPr lang="nl-NL" dirty="0"/>
              <a:t> </a:t>
            </a:r>
            <a:r>
              <a:rPr lang="nl-NL" dirty="0" err="1"/>
              <a:t>movement</a:t>
            </a:r>
            <a:r>
              <a:rPr lang="nl-NL" dirty="0"/>
              <a:t> is een belangrijk element in het waterpolo en moet als zodanig worden herkend :</a:t>
            </a:r>
          </a:p>
          <a:p>
            <a:pPr marL="342900" indent="-342900">
              <a:buAutoNum type="arabicPeriod"/>
            </a:pPr>
            <a:r>
              <a:rPr lang="nl-NL" dirty="0"/>
              <a:t>Elke fout die een vrije beweging belemmert van een speler die wil </a:t>
            </a:r>
            <a:r>
              <a:rPr lang="nl-NL" dirty="0" err="1"/>
              <a:t>instarten</a:t>
            </a:r>
            <a:endParaRPr lang="nl-NL" dirty="0"/>
          </a:p>
          <a:p>
            <a:pPr marL="342900" indent="-342900">
              <a:buAutoNum type="arabicPeriod"/>
            </a:pPr>
            <a:r>
              <a:rPr lang="nl-NL" dirty="0"/>
              <a:t>De “pressing” verhindert de bewegingsvrijheid van de aanvallende speler.</a:t>
            </a:r>
          </a:p>
          <a:p>
            <a:pPr marL="342900" indent="-342900">
              <a:buAutoNum type="arabicPeriod"/>
            </a:pPr>
            <a:r>
              <a:rPr lang="nl-NL" dirty="0"/>
              <a:t>Twee handen om aanvallende speler vast te houden.</a:t>
            </a:r>
          </a:p>
          <a:p>
            <a:pPr marL="342900" indent="-342900">
              <a:buAutoNum type="arabicPeriod"/>
            </a:pPr>
            <a:r>
              <a:rPr lang="nl-NL" dirty="0"/>
              <a:t>Constant aanraken van de aanvallende speler om vrije beweging te belemmeren. </a:t>
            </a:r>
          </a:p>
          <a:p>
            <a:pPr marL="342900" indent="-342900">
              <a:buAutoNum type="arabicPeriod"/>
            </a:pPr>
            <a:r>
              <a:rPr lang="nl-NL" dirty="0"/>
              <a:t>Wanneer zwemmen op de schouders, rug of benen de bewegingsvrijheid belemmeren. </a:t>
            </a:r>
          </a:p>
          <a:p>
            <a:pPr marL="342900" indent="-342900">
              <a:buAutoNum type="arabicPeriod"/>
            </a:pPr>
            <a:endParaRPr lang="nl-NL" dirty="0"/>
          </a:p>
          <a:p>
            <a:pPr marL="342900" indent="-342900">
              <a:buAutoNum type="arabicPeriod"/>
            </a:pPr>
            <a:endParaRPr lang="nl-NL" dirty="0"/>
          </a:p>
          <a:p>
            <a:pPr marL="342900" indent="-342900">
              <a:buAutoNum type="arabicPeriod"/>
            </a:pPr>
            <a:endParaRPr lang="nl-NL" dirty="0"/>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279033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8D67079-8016-4B7E-9122-6CC0FB4E59C8}"/>
              </a:ext>
            </a:extLst>
          </p:cNvPr>
          <p:cNvSpPr>
            <a:spLocks noGrp="1"/>
          </p:cNvSpPr>
          <p:nvPr>
            <p:ph type="ctrTitle"/>
          </p:nvPr>
        </p:nvSpPr>
        <p:spPr/>
        <p:txBody>
          <a:bodyPr/>
          <a:lstStyle/>
          <a:p>
            <a:r>
              <a:rPr lang="nl-NL" dirty="0"/>
              <a:t>Het speelveld</a:t>
            </a:r>
          </a:p>
        </p:txBody>
      </p:sp>
    </p:spTree>
    <p:extLst>
      <p:ext uri="{BB962C8B-B14F-4D97-AF65-F5344CB8AC3E}">
        <p14:creationId xmlns:p14="http://schemas.microsoft.com/office/powerpoint/2010/main" val="29942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77F50-E75E-4BE1-8A46-43E8ECB326A8}"/>
              </a:ext>
            </a:extLst>
          </p:cNvPr>
          <p:cNvSpPr>
            <a:spLocks noGrp="1"/>
          </p:cNvSpPr>
          <p:nvPr>
            <p:ph type="title"/>
          </p:nvPr>
        </p:nvSpPr>
        <p:spPr/>
        <p:txBody>
          <a:bodyPr/>
          <a:lstStyle/>
          <a:p>
            <a:r>
              <a:rPr lang="nl-NL" dirty="0" err="1"/>
              <a:t>Impeding</a:t>
            </a:r>
            <a:endParaRPr lang="nl-NL" dirty="0"/>
          </a:p>
        </p:txBody>
      </p:sp>
      <p:sp>
        <p:nvSpPr>
          <p:cNvPr id="4" name="Tijdelijke aanduiding voor dianummer 3">
            <a:extLst>
              <a:ext uri="{FF2B5EF4-FFF2-40B4-BE49-F238E27FC236}">
                <a16:creationId xmlns:a16="http://schemas.microsoft.com/office/drawing/2014/main" id="{C1CEA75C-0384-41F0-96B4-F301BA05136B}"/>
              </a:ext>
            </a:extLst>
          </p:cNvPr>
          <p:cNvSpPr>
            <a:spLocks noGrp="1"/>
          </p:cNvSpPr>
          <p:nvPr>
            <p:ph type="sldNum" sz="quarter" idx="12"/>
          </p:nvPr>
        </p:nvSpPr>
        <p:spPr/>
        <p:txBody>
          <a:bodyPr/>
          <a:lstStyle/>
          <a:p>
            <a:fld id="{C794A028-16E5-4433-82A8-E5F8AFB86559}" type="slidenum">
              <a:rPr lang="nl-NL" smtClean="0"/>
              <a:t>60</a:t>
            </a:fld>
            <a:endParaRPr lang="nl-NL"/>
          </a:p>
        </p:txBody>
      </p:sp>
      <p:pic>
        <p:nvPicPr>
          <p:cNvPr id="6" name="Onlinemedia 5" descr="Vasthouden met 2 handen (impeding)">
            <a:hlinkClick r:id="" action="ppaction://media"/>
            <a:extLst>
              <a:ext uri="{FF2B5EF4-FFF2-40B4-BE49-F238E27FC236}">
                <a16:creationId xmlns:a16="http://schemas.microsoft.com/office/drawing/2014/main" id="{2F90991B-1088-F94D-8BE2-1F015C355C7A}"/>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09008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77F50-E75E-4BE1-8A46-43E8ECB326A8}"/>
              </a:ext>
            </a:extLst>
          </p:cNvPr>
          <p:cNvSpPr>
            <a:spLocks noGrp="1"/>
          </p:cNvSpPr>
          <p:nvPr>
            <p:ph type="title"/>
          </p:nvPr>
        </p:nvSpPr>
        <p:spPr/>
        <p:txBody>
          <a:bodyPr/>
          <a:lstStyle/>
          <a:p>
            <a:r>
              <a:rPr lang="nl-NL" dirty="0" err="1"/>
              <a:t>Impeding</a:t>
            </a:r>
            <a:endParaRPr lang="nl-NL" dirty="0"/>
          </a:p>
        </p:txBody>
      </p:sp>
      <p:sp>
        <p:nvSpPr>
          <p:cNvPr id="4" name="Tijdelijke aanduiding voor dianummer 3">
            <a:extLst>
              <a:ext uri="{FF2B5EF4-FFF2-40B4-BE49-F238E27FC236}">
                <a16:creationId xmlns:a16="http://schemas.microsoft.com/office/drawing/2014/main" id="{C1CEA75C-0384-41F0-96B4-F301BA05136B}"/>
              </a:ext>
            </a:extLst>
          </p:cNvPr>
          <p:cNvSpPr>
            <a:spLocks noGrp="1"/>
          </p:cNvSpPr>
          <p:nvPr>
            <p:ph type="sldNum" sz="quarter" idx="12"/>
          </p:nvPr>
        </p:nvSpPr>
        <p:spPr/>
        <p:txBody>
          <a:bodyPr/>
          <a:lstStyle/>
          <a:p>
            <a:fld id="{C794A028-16E5-4433-82A8-E5F8AFB86559}" type="slidenum">
              <a:rPr lang="nl-NL" smtClean="0"/>
              <a:t>61</a:t>
            </a:fld>
            <a:endParaRPr lang="nl-NL"/>
          </a:p>
        </p:txBody>
      </p:sp>
      <p:pic>
        <p:nvPicPr>
          <p:cNvPr id="7" name="Onlinemedia 6" descr="Impeding 3">
            <a:hlinkClick r:id="" action="ppaction://media"/>
            <a:extLst>
              <a:ext uri="{FF2B5EF4-FFF2-40B4-BE49-F238E27FC236}">
                <a16:creationId xmlns:a16="http://schemas.microsoft.com/office/drawing/2014/main" id="{CF6976F9-4BF7-874E-8446-55E0781611C2}"/>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4857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77F50-E75E-4BE1-8A46-43E8ECB326A8}"/>
              </a:ext>
            </a:extLst>
          </p:cNvPr>
          <p:cNvSpPr>
            <a:spLocks noGrp="1"/>
          </p:cNvSpPr>
          <p:nvPr>
            <p:ph type="title"/>
          </p:nvPr>
        </p:nvSpPr>
        <p:spPr/>
        <p:txBody>
          <a:bodyPr/>
          <a:lstStyle/>
          <a:p>
            <a:r>
              <a:rPr lang="nl-NL" dirty="0" err="1"/>
              <a:t>Impeding</a:t>
            </a:r>
            <a:endParaRPr lang="nl-NL" dirty="0"/>
          </a:p>
        </p:txBody>
      </p:sp>
      <p:sp>
        <p:nvSpPr>
          <p:cNvPr id="4" name="Tijdelijke aanduiding voor dianummer 3">
            <a:extLst>
              <a:ext uri="{FF2B5EF4-FFF2-40B4-BE49-F238E27FC236}">
                <a16:creationId xmlns:a16="http://schemas.microsoft.com/office/drawing/2014/main" id="{C1CEA75C-0384-41F0-96B4-F301BA05136B}"/>
              </a:ext>
            </a:extLst>
          </p:cNvPr>
          <p:cNvSpPr>
            <a:spLocks noGrp="1"/>
          </p:cNvSpPr>
          <p:nvPr>
            <p:ph type="sldNum" sz="quarter" idx="12"/>
          </p:nvPr>
        </p:nvSpPr>
        <p:spPr/>
        <p:txBody>
          <a:bodyPr/>
          <a:lstStyle/>
          <a:p>
            <a:fld id="{C794A028-16E5-4433-82A8-E5F8AFB86559}" type="slidenum">
              <a:rPr lang="nl-NL" smtClean="0"/>
              <a:t>62</a:t>
            </a:fld>
            <a:endParaRPr lang="nl-NL"/>
          </a:p>
        </p:txBody>
      </p:sp>
      <p:pic>
        <p:nvPicPr>
          <p:cNvPr id="7" name="Onlinemedia 6" descr="Impeding 5">
            <a:hlinkClick r:id="" action="ppaction://media"/>
            <a:extLst>
              <a:ext uri="{FF2B5EF4-FFF2-40B4-BE49-F238E27FC236}">
                <a16:creationId xmlns:a16="http://schemas.microsoft.com/office/drawing/2014/main" id="{4B8C6DD8-DCB9-5A41-AE5F-179459D63ADB}"/>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427897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77F50-E75E-4BE1-8A46-43E8ECB326A8}"/>
              </a:ext>
            </a:extLst>
          </p:cNvPr>
          <p:cNvSpPr>
            <a:spLocks noGrp="1"/>
          </p:cNvSpPr>
          <p:nvPr>
            <p:ph type="title"/>
          </p:nvPr>
        </p:nvSpPr>
        <p:spPr/>
        <p:txBody>
          <a:bodyPr/>
          <a:lstStyle/>
          <a:p>
            <a:r>
              <a:rPr lang="nl-NL" dirty="0" err="1"/>
              <a:t>Impeding</a:t>
            </a:r>
            <a:endParaRPr lang="nl-NL" dirty="0"/>
          </a:p>
        </p:txBody>
      </p:sp>
      <p:sp>
        <p:nvSpPr>
          <p:cNvPr id="4" name="Tijdelijke aanduiding voor dianummer 3">
            <a:extLst>
              <a:ext uri="{FF2B5EF4-FFF2-40B4-BE49-F238E27FC236}">
                <a16:creationId xmlns:a16="http://schemas.microsoft.com/office/drawing/2014/main" id="{C1CEA75C-0384-41F0-96B4-F301BA05136B}"/>
              </a:ext>
            </a:extLst>
          </p:cNvPr>
          <p:cNvSpPr>
            <a:spLocks noGrp="1"/>
          </p:cNvSpPr>
          <p:nvPr>
            <p:ph type="sldNum" sz="quarter" idx="12"/>
          </p:nvPr>
        </p:nvSpPr>
        <p:spPr/>
        <p:txBody>
          <a:bodyPr/>
          <a:lstStyle/>
          <a:p>
            <a:fld id="{C794A028-16E5-4433-82A8-E5F8AFB86559}" type="slidenum">
              <a:rPr lang="nl-NL" smtClean="0"/>
              <a:t>63</a:t>
            </a:fld>
            <a:endParaRPr lang="nl-NL"/>
          </a:p>
        </p:txBody>
      </p:sp>
      <p:pic>
        <p:nvPicPr>
          <p:cNvPr id="7" name="Onlinemedia 6" descr="Impeding 6">
            <a:hlinkClick r:id="" action="ppaction://media"/>
            <a:extLst>
              <a:ext uri="{FF2B5EF4-FFF2-40B4-BE49-F238E27FC236}">
                <a16:creationId xmlns:a16="http://schemas.microsoft.com/office/drawing/2014/main" id="{38A9A8F8-1E42-BB49-B4BF-7F438F483CA9}"/>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19015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77F50-E75E-4BE1-8A46-43E8ECB326A8}"/>
              </a:ext>
            </a:extLst>
          </p:cNvPr>
          <p:cNvSpPr>
            <a:spLocks noGrp="1"/>
          </p:cNvSpPr>
          <p:nvPr>
            <p:ph type="title"/>
          </p:nvPr>
        </p:nvSpPr>
        <p:spPr/>
        <p:txBody>
          <a:bodyPr/>
          <a:lstStyle/>
          <a:p>
            <a:r>
              <a:rPr lang="nl-NL" dirty="0" err="1"/>
              <a:t>Impeding</a:t>
            </a:r>
            <a:endParaRPr lang="nl-NL" dirty="0"/>
          </a:p>
        </p:txBody>
      </p:sp>
      <p:sp>
        <p:nvSpPr>
          <p:cNvPr id="4" name="Tijdelijke aanduiding voor dianummer 3">
            <a:extLst>
              <a:ext uri="{FF2B5EF4-FFF2-40B4-BE49-F238E27FC236}">
                <a16:creationId xmlns:a16="http://schemas.microsoft.com/office/drawing/2014/main" id="{C1CEA75C-0384-41F0-96B4-F301BA05136B}"/>
              </a:ext>
            </a:extLst>
          </p:cNvPr>
          <p:cNvSpPr>
            <a:spLocks noGrp="1"/>
          </p:cNvSpPr>
          <p:nvPr>
            <p:ph type="sldNum" sz="quarter" idx="12"/>
          </p:nvPr>
        </p:nvSpPr>
        <p:spPr/>
        <p:txBody>
          <a:bodyPr/>
          <a:lstStyle/>
          <a:p>
            <a:fld id="{C794A028-16E5-4433-82A8-E5F8AFB86559}" type="slidenum">
              <a:rPr lang="nl-NL" smtClean="0"/>
              <a:t>64</a:t>
            </a:fld>
            <a:endParaRPr lang="nl-NL"/>
          </a:p>
        </p:txBody>
      </p:sp>
      <p:pic>
        <p:nvPicPr>
          <p:cNvPr id="7" name="Onlinemedia 6" descr="De pressing verhinderd bewegingsvrijheid (impeding)">
            <a:hlinkClick r:id="" action="ppaction://media"/>
            <a:extLst>
              <a:ext uri="{FF2B5EF4-FFF2-40B4-BE49-F238E27FC236}">
                <a16:creationId xmlns:a16="http://schemas.microsoft.com/office/drawing/2014/main" id="{ACEBE1D0-A797-274D-BE23-840E4EF73036}"/>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318588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77F50-E75E-4BE1-8A46-43E8ECB326A8}"/>
              </a:ext>
            </a:extLst>
          </p:cNvPr>
          <p:cNvSpPr>
            <a:spLocks noGrp="1"/>
          </p:cNvSpPr>
          <p:nvPr>
            <p:ph type="title"/>
          </p:nvPr>
        </p:nvSpPr>
        <p:spPr/>
        <p:txBody>
          <a:bodyPr/>
          <a:lstStyle/>
          <a:p>
            <a:r>
              <a:rPr lang="nl-NL" dirty="0" err="1"/>
              <a:t>Impeding</a:t>
            </a:r>
            <a:endParaRPr lang="nl-NL" dirty="0"/>
          </a:p>
        </p:txBody>
      </p:sp>
      <p:sp>
        <p:nvSpPr>
          <p:cNvPr id="4" name="Tijdelijke aanduiding voor dianummer 3">
            <a:extLst>
              <a:ext uri="{FF2B5EF4-FFF2-40B4-BE49-F238E27FC236}">
                <a16:creationId xmlns:a16="http://schemas.microsoft.com/office/drawing/2014/main" id="{C1CEA75C-0384-41F0-96B4-F301BA05136B}"/>
              </a:ext>
            </a:extLst>
          </p:cNvPr>
          <p:cNvSpPr>
            <a:spLocks noGrp="1"/>
          </p:cNvSpPr>
          <p:nvPr>
            <p:ph type="sldNum" sz="quarter" idx="12"/>
          </p:nvPr>
        </p:nvSpPr>
        <p:spPr/>
        <p:txBody>
          <a:bodyPr/>
          <a:lstStyle/>
          <a:p>
            <a:fld id="{C794A028-16E5-4433-82A8-E5F8AFB86559}" type="slidenum">
              <a:rPr lang="nl-NL" smtClean="0"/>
              <a:t>65</a:t>
            </a:fld>
            <a:endParaRPr lang="nl-NL"/>
          </a:p>
        </p:txBody>
      </p:sp>
      <p:pic>
        <p:nvPicPr>
          <p:cNvPr id="7" name="Onlinemedia 6" descr="Uitsluiting inzwemmende speler (impeding)">
            <a:hlinkClick r:id="" action="ppaction://media"/>
            <a:extLst>
              <a:ext uri="{FF2B5EF4-FFF2-40B4-BE49-F238E27FC236}">
                <a16:creationId xmlns:a16="http://schemas.microsoft.com/office/drawing/2014/main" id="{E0615C3A-29C3-2746-90A5-931B518AF188}"/>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98260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Wisseling van balbezit</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66</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0" indent="0">
              <a:buNone/>
            </a:pPr>
            <a:r>
              <a:rPr lang="nl-NL" dirty="0"/>
              <a:t>Bij een wisseling van balbezit, voor een verdedigende speler die een fout maakt op een speler van de aanvallende ploeg op de andere helft van de aanvallende ploeg.</a:t>
            </a:r>
          </a:p>
          <a:p>
            <a:pPr marL="0" indent="0">
              <a:buNone/>
            </a:pPr>
            <a:endParaRPr lang="nl-NL" dirty="0"/>
          </a:p>
          <a:p>
            <a:pPr marL="0" indent="0">
              <a:buNone/>
            </a:pPr>
            <a:r>
              <a:rPr lang="nl-NL" dirty="0"/>
              <a:t>Dit is een duidelijk voorbeeld van een inbreuk op de aanval en moet bestraft worden met een uitsluiting. Een fout met de eenvoudige reden om de aanval of de “flow” van de wedstrijd te stoppen. Dit is ook wel een benoemd als “</a:t>
            </a:r>
            <a:r>
              <a:rPr lang="nl-NL" dirty="0" err="1"/>
              <a:t>technical</a:t>
            </a:r>
            <a:r>
              <a:rPr lang="nl-NL" dirty="0"/>
              <a:t> </a:t>
            </a:r>
            <a:r>
              <a:rPr lang="nl-NL" dirty="0" err="1"/>
              <a:t>foul</a:t>
            </a:r>
            <a:r>
              <a:rPr lang="nl-NL" dirty="0"/>
              <a:t>” of “professional </a:t>
            </a:r>
            <a:r>
              <a:rPr lang="nl-NL" dirty="0" err="1"/>
              <a:t>foul</a:t>
            </a:r>
            <a:r>
              <a:rPr lang="nl-NL" dirty="0"/>
              <a:t>”. </a:t>
            </a:r>
          </a:p>
          <a:p>
            <a:pPr marL="0" indent="0">
              <a:buNone/>
            </a:pPr>
            <a:endParaRPr lang="nl-NL" dirty="0"/>
          </a:p>
          <a:p>
            <a:pPr marL="0" indent="0">
              <a:buNone/>
            </a:pPr>
            <a:r>
              <a:rPr lang="nl-NL" dirty="0"/>
              <a:t>Deze regel gaat alleen op voor de spelers die de bal niet houden, conform eerdere instructies. Als een speler met bal balbezit verliest en de verdediger maakt een overtreding, dan is dit een gewone fout.</a:t>
            </a:r>
          </a:p>
          <a:p>
            <a:pPr marL="0" indent="0">
              <a:buNone/>
            </a:pPr>
            <a:endParaRPr lang="nl-NL" dirty="0"/>
          </a:p>
          <a:p>
            <a:pPr marL="0" indent="0">
              <a:buNone/>
            </a:pPr>
            <a:r>
              <a:rPr lang="nl-NL" dirty="0"/>
              <a:t>Behalve als de fout duidelijk de intentie heeft om de counter attack te stoppen, moet een uitsluiting gegeven worden conform deze regel. </a:t>
            </a:r>
          </a:p>
          <a:p>
            <a:pPr marL="342900" indent="-342900">
              <a:buAutoNum type="arabicPeriod"/>
            </a:pPr>
            <a:endParaRPr lang="nl-NL" dirty="0"/>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5193836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Midvoor</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67</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0" indent="0">
              <a:buNone/>
            </a:pPr>
            <a:r>
              <a:rPr lang="nl-NL" dirty="0"/>
              <a:t>De scheidsrechter moet de midvoor de kans geven om te scoren. Als de midvoor de bal heeft, moet je je fluiten een klein beetje vertragen. Het is beter een voordeel te geven om te schieten dan om een uitsluiting te fluiten. </a:t>
            </a:r>
          </a:p>
          <a:p>
            <a:pPr marL="0" indent="0">
              <a:buNone/>
            </a:pPr>
            <a:endParaRPr lang="nl-NL" dirty="0"/>
          </a:p>
          <a:p>
            <a:pPr marL="0" indent="0">
              <a:buNone/>
            </a:pPr>
            <a:r>
              <a:rPr lang="nl-NL" dirty="0"/>
              <a:t>Een vrije bal voor de midvoor is een goede optie als de midvoor de bal verliest, geen kans meer heeft om alsnog te scoren of als er twee of meer verdedigers om hem heen zijn. In deze situatie kan de scheidsrechter fluiten voor een gewone fout, in plaats van “niet fluiten of uitsluiting fluiten”.</a:t>
            </a:r>
          </a:p>
          <a:p>
            <a:pPr marL="0" indent="0">
              <a:buNone/>
            </a:pPr>
            <a:endParaRPr lang="nl-NL" dirty="0"/>
          </a:p>
          <a:p>
            <a:pPr marL="0" indent="0">
              <a:buNone/>
            </a:pPr>
            <a:endParaRPr lang="nl-NL" dirty="0"/>
          </a:p>
          <a:p>
            <a:pPr marL="342900" indent="-342900">
              <a:buAutoNum type="arabicPeriod"/>
            </a:pPr>
            <a:endParaRPr lang="nl-NL" dirty="0"/>
          </a:p>
        </p:txBody>
      </p:sp>
    </p:spTree>
    <p:extLst>
      <p:ext uri="{BB962C8B-B14F-4D97-AF65-F5344CB8AC3E}">
        <p14:creationId xmlns:p14="http://schemas.microsoft.com/office/powerpoint/2010/main" val="20769908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3715C-23FB-4483-ADD9-08F98F77E012}"/>
              </a:ext>
            </a:extLst>
          </p:cNvPr>
          <p:cNvSpPr>
            <a:spLocks noGrp="1"/>
          </p:cNvSpPr>
          <p:nvPr>
            <p:ph type="title"/>
          </p:nvPr>
        </p:nvSpPr>
        <p:spPr/>
        <p:txBody>
          <a:bodyPr/>
          <a:lstStyle/>
          <a:p>
            <a:r>
              <a:rPr lang="nl-NL" dirty="0"/>
              <a:t>Midvoor</a:t>
            </a:r>
          </a:p>
        </p:txBody>
      </p:sp>
      <p:sp>
        <p:nvSpPr>
          <p:cNvPr id="4" name="Tijdelijke aanduiding voor dianummer 3">
            <a:extLst>
              <a:ext uri="{FF2B5EF4-FFF2-40B4-BE49-F238E27FC236}">
                <a16:creationId xmlns:a16="http://schemas.microsoft.com/office/drawing/2014/main" id="{E4201824-40B2-4911-8CA6-55911E945C36}"/>
              </a:ext>
            </a:extLst>
          </p:cNvPr>
          <p:cNvSpPr>
            <a:spLocks noGrp="1"/>
          </p:cNvSpPr>
          <p:nvPr>
            <p:ph type="sldNum" sz="quarter" idx="12"/>
          </p:nvPr>
        </p:nvSpPr>
        <p:spPr/>
        <p:txBody>
          <a:bodyPr/>
          <a:lstStyle/>
          <a:p>
            <a:fld id="{C794A028-16E5-4433-82A8-E5F8AFB86559}" type="slidenum">
              <a:rPr lang="nl-NL" smtClean="0"/>
              <a:t>68</a:t>
            </a:fld>
            <a:endParaRPr lang="nl-NL"/>
          </a:p>
        </p:txBody>
      </p:sp>
      <p:pic>
        <p:nvPicPr>
          <p:cNvPr id="7" name="Onlinemedia 6" descr="Uitsluiting zonder bal 2">
            <a:hlinkClick r:id="" action="ppaction://media"/>
            <a:extLst>
              <a:ext uri="{FF2B5EF4-FFF2-40B4-BE49-F238E27FC236}">
                <a16:creationId xmlns:a16="http://schemas.microsoft.com/office/drawing/2014/main" id="{700F338F-012A-EB43-93E1-F8B13772B972}"/>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82861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4DF4F-A12D-4D86-A662-9EB9C9EC3745}"/>
              </a:ext>
            </a:extLst>
          </p:cNvPr>
          <p:cNvSpPr>
            <a:spLocks noGrp="1"/>
          </p:cNvSpPr>
          <p:nvPr>
            <p:ph type="title"/>
          </p:nvPr>
        </p:nvSpPr>
        <p:spPr/>
        <p:txBody>
          <a:bodyPr/>
          <a:lstStyle/>
          <a:p>
            <a:r>
              <a:rPr lang="nl-NL" dirty="0"/>
              <a:t>Midvoor vrije worp</a:t>
            </a:r>
          </a:p>
        </p:txBody>
      </p:sp>
      <p:sp>
        <p:nvSpPr>
          <p:cNvPr id="4" name="Tijdelijke aanduiding voor dianummer 3">
            <a:extLst>
              <a:ext uri="{FF2B5EF4-FFF2-40B4-BE49-F238E27FC236}">
                <a16:creationId xmlns:a16="http://schemas.microsoft.com/office/drawing/2014/main" id="{1335B59B-2CFB-47F2-BD7D-6A7F73E61482}"/>
              </a:ext>
            </a:extLst>
          </p:cNvPr>
          <p:cNvSpPr>
            <a:spLocks noGrp="1"/>
          </p:cNvSpPr>
          <p:nvPr>
            <p:ph type="sldNum" sz="quarter" idx="12"/>
          </p:nvPr>
        </p:nvSpPr>
        <p:spPr/>
        <p:txBody>
          <a:bodyPr/>
          <a:lstStyle/>
          <a:p>
            <a:fld id="{C794A028-16E5-4433-82A8-E5F8AFB86559}" type="slidenum">
              <a:rPr lang="nl-NL" smtClean="0"/>
              <a:t>69</a:t>
            </a:fld>
            <a:endParaRPr lang="nl-NL"/>
          </a:p>
        </p:txBody>
      </p:sp>
      <p:pic>
        <p:nvPicPr>
          <p:cNvPr id="7" name="Onlinemedia 6" descr="0002 VRIJE BAL 003">
            <a:hlinkClick r:id="" action="ppaction://media"/>
            <a:extLst>
              <a:ext uri="{FF2B5EF4-FFF2-40B4-BE49-F238E27FC236}">
                <a16:creationId xmlns:a16="http://schemas.microsoft.com/office/drawing/2014/main" id="{8C5AFF93-CF21-6C43-AA92-DE69DC8FF644}"/>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327879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Het speelveld</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7</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6" y="1176048"/>
            <a:ext cx="7993261" cy="3729188"/>
          </a:xfrm>
        </p:spPr>
        <p:txBody>
          <a:bodyPr/>
          <a:lstStyle/>
          <a:p>
            <a:pPr marL="0" lvl="0" indent="0">
              <a:buNone/>
            </a:pPr>
            <a:r>
              <a:rPr lang="nl-NL" dirty="0"/>
              <a:t>Het speelveld wordt uitgebreid met</a:t>
            </a:r>
          </a:p>
          <a:p>
            <a:pPr lvl="0"/>
            <a:endParaRPr lang="nl-NL" dirty="0"/>
          </a:p>
          <a:p>
            <a:pPr lvl="0"/>
            <a:r>
              <a:rPr lang="nl-NL" dirty="0"/>
              <a:t>6 – meter lijn</a:t>
            </a:r>
          </a:p>
          <a:p>
            <a:pPr lvl="0"/>
            <a:r>
              <a:rPr lang="nl-NL" dirty="0"/>
              <a:t>Flying </a:t>
            </a:r>
            <a:r>
              <a:rPr lang="nl-NL" dirty="0" err="1"/>
              <a:t>substitute</a:t>
            </a:r>
            <a:r>
              <a:rPr lang="nl-NL" dirty="0"/>
              <a:t> area</a:t>
            </a:r>
          </a:p>
          <a:p>
            <a:pPr lvl="0"/>
            <a:endParaRPr lang="nl-NL" dirty="0"/>
          </a:p>
          <a:p>
            <a:pPr marL="0" lvl="0" indent="0">
              <a:buNone/>
            </a:pPr>
            <a:r>
              <a:rPr lang="nl-NL" dirty="0"/>
              <a:t>Aanduiding speelveld </a:t>
            </a:r>
          </a:p>
          <a:p>
            <a:pPr lvl="0"/>
            <a:r>
              <a:rPr lang="nl-NL" dirty="0"/>
              <a:t>Doellijn en middenlijn 	-	witte pion – witte merktekens</a:t>
            </a:r>
          </a:p>
          <a:p>
            <a:pPr lvl="0"/>
            <a:r>
              <a:rPr lang="nl-NL" dirty="0"/>
              <a:t>2 meterlijn		-	rode pion – rode merktekens (vanaf doellijn)</a:t>
            </a:r>
          </a:p>
          <a:p>
            <a:pPr lvl="0"/>
            <a:r>
              <a:rPr lang="nl-NL" dirty="0"/>
              <a:t>5 meterlijn		- 	rode pion </a:t>
            </a:r>
          </a:p>
          <a:p>
            <a:pPr lvl="0"/>
            <a:r>
              <a:rPr lang="nl-NL" dirty="0"/>
              <a:t>6 meterlijn		-	gele pion – gele merktekens (vanaf 2 meterlijn)</a:t>
            </a:r>
          </a:p>
          <a:p>
            <a:pPr lvl="0"/>
            <a:endParaRPr lang="nl-NL" dirty="0"/>
          </a:p>
          <a:p>
            <a:pPr marL="0" lvl="0" indent="0">
              <a:buNone/>
            </a:pPr>
            <a:r>
              <a:rPr lang="nl-NL" dirty="0"/>
              <a:t>Flying </a:t>
            </a:r>
            <a:r>
              <a:rPr lang="nl-NL" dirty="0" err="1"/>
              <a:t>substitute</a:t>
            </a:r>
            <a:r>
              <a:rPr lang="nl-NL" dirty="0"/>
              <a:t> area is minimaal 0,5 meter breed</a:t>
            </a:r>
          </a:p>
          <a:p>
            <a:pPr lvl="0"/>
            <a:endParaRPr lang="nl-NL" dirty="0"/>
          </a:p>
        </p:txBody>
      </p:sp>
    </p:spTree>
    <p:extLst>
      <p:ext uri="{BB962C8B-B14F-4D97-AF65-F5344CB8AC3E}">
        <p14:creationId xmlns:p14="http://schemas.microsoft.com/office/powerpoint/2010/main" val="3972045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FE547-916E-4725-A2CD-D7ED8D442507}"/>
              </a:ext>
            </a:extLst>
          </p:cNvPr>
          <p:cNvSpPr>
            <a:spLocks noGrp="1"/>
          </p:cNvSpPr>
          <p:nvPr>
            <p:ph type="title"/>
          </p:nvPr>
        </p:nvSpPr>
        <p:spPr/>
        <p:txBody>
          <a:bodyPr/>
          <a:lstStyle/>
          <a:p>
            <a:r>
              <a:rPr lang="nl-NL" dirty="0"/>
              <a:t>Midvoor vrije worp</a:t>
            </a:r>
          </a:p>
        </p:txBody>
      </p:sp>
      <p:sp>
        <p:nvSpPr>
          <p:cNvPr id="4" name="Tijdelijke aanduiding voor dianummer 3">
            <a:extLst>
              <a:ext uri="{FF2B5EF4-FFF2-40B4-BE49-F238E27FC236}">
                <a16:creationId xmlns:a16="http://schemas.microsoft.com/office/drawing/2014/main" id="{F5A04ECF-31DF-4264-80F4-40C18B1F5E61}"/>
              </a:ext>
            </a:extLst>
          </p:cNvPr>
          <p:cNvSpPr>
            <a:spLocks noGrp="1"/>
          </p:cNvSpPr>
          <p:nvPr>
            <p:ph type="sldNum" sz="quarter" idx="12"/>
          </p:nvPr>
        </p:nvSpPr>
        <p:spPr/>
        <p:txBody>
          <a:bodyPr/>
          <a:lstStyle/>
          <a:p>
            <a:fld id="{C794A028-16E5-4433-82A8-E5F8AFB86559}" type="slidenum">
              <a:rPr lang="nl-NL" smtClean="0"/>
              <a:t>70</a:t>
            </a:fld>
            <a:endParaRPr lang="nl-NL"/>
          </a:p>
        </p:txBody>
      </p:sp>
      <p:pic>
        <p:nvPicPr>
          <p:cNvPr id="7" name="Onlinemedia 6" descr="0000 VRIJE BAL 001">
            <a:hlinkClick r:id="" action="ppaction://media"/>
            <a:extLst>
              <a:ext uri="{FF2B5EF4-FFF2-40B4-BE49-F238E27FC236}">
                <a16:creationId xmlns:a16="http://schemas.microsoft.com/office/drawing/2014/main" id="{67F4BB24-C8EF-E148-AF48-7E5568C2A7BD}"/>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418997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54E6B-71C9-47DE-A281-73E089F5BECC}"/>
              </a:ext>
            </a:extLst>
          </p:cNvPr>
          <p:cNvSpPr>
            <a:spLocks noGrp="1"/>
          </p:cNvSpPr>
          <p:nvPr>
            <p:ph type="title"/>
          </p:nvPr>
        </p:nvSpPr>
        <p:spPr/>
        <p:txBody>
          <a:bodyPr/>
          <a:lstStyle/>
          <a:p>
            <a:r>
              <a:rPr lang="nl-NL" dirty="0"/>
              <a:t>Midvoor vrije worp</a:t>
            </a:r>
          </a:p>
        </p:txBody>
      </p:sp>
      <p:sp>
        <p:nvSpPr>
          <p:cNvPr id="4" name="Tijdelijke aanduiding voor dianummer 3">
            <a:extLst>
              <a:ext uri="{FF2B5EF4-FFF2-40B4-BE49-F238E27FC236}">
                <a16:creationId xmlns:a16="http://schemas.microsoft.com/office/drawing/2014/main" id="{FF65033C-33D1-4441-B16D-FE4DD161BD97}"/>
              </a:ext>
            </a:extLst>
          </p:cNvPr>
          <p:cNvSpPr>
            <a:spLocks noGrp="1"/>
          </p:cNvSpPr>
          <p:nvPr>
            <p:ph type="sldNum" sz="quarter" idx="12"/>
          </p:nvPr>
        </p:nvSpPr>
        <p:spPr/>
        <p:txBody>
          <a:bodyPr/>
          <a:lstStyle/>
          <a:p>
            <a:fld id="{C794A028-16E5-4433-82A8-E5F8AFB86559}" type="slidenum">
              <a:rPr lang="nl-NL" smtClean="0"/>
              <a:t>71</a:t>
            </a:fld>
            <a:endParaRPr lang="nl-NL"/>
          </a:p>
        </p:txBody>
      </p:sp>
      <p:pic>
        <p:nvPicPr>
          <p:cNvPr id="7" name="Onlinemedia 6" descr="0003 VRIJE BAL 004">
            <a:hlinkClick r:id="" action="ppaction://media"/>
            <a:extLst>
              <a:ext uri="{FF2B5EF4-FFF2-40B4-BE49-F238E27FC236}">
                <a16:creationId xmlns:a16="http://schemas.microsoft.com/office/drawing/2014/main" id="{E8ECE9B0-55C8-374F-A624-14BBB1971019}"/>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316400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729267B-9C6B-485B-A606-18FCC09962F6}"/>
              </a:ext>
            </a:extLst>
          </p:cNvPr>
          <p:cNvSpPr>
            <a:spLocks noGrp="1"/>
          </p:cNvSpPr>
          <p:nvPr>
            <p:ph type="ctrTitle"/>
          </p:nvPr>
        </p:nvSpPr>
        <p:spPr/>
        <p:txBody>
          <a:bodyPr/>
          <a:lstStyle/>
          <a:p>
            <a:r>
              <a:rPr lang="nl-NL" dirty="0"/>
              <a:t>Strafworp</a:t>
            </a:r>
          </a:p>
        </p:txBody>
      </p:sp>
    </p:spTree>
    <p:extLst>
      <p:ext uri="{BB962C8B-B14F-4D97-AF65-F5344CB8AC3E}">
        <p14:creationId xmlns:p14="http://schemas.microsoft.com/office/powerpoint/2010/main" val="35147181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Strafworp</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73</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t>Binnen de 6 meter, een speler gericht met bal naar het doel of als een speler met bal zwemt naar het doel met of zonder vasthouden van de bal en wordt gehinderd/aangevallen door een verdediger van achteren bij een poging op het doel te schieten en een zeker schijnend doelpunt wordt voorkomen, moet een penalty gegeven worden. </a:t>
            </a:r>
          </a:p>
          <a:p>
            <a:pPr marL="0" indent="0">
              <a:buNone/>
            </a:pPr>
            <a:endParaRPr lang="nl-NL" dirty="0"/>
          </a:p>
          <a:p>
            <a:pPr marL="0" indent="0">
              <a:buNone/>
            </a:pPr>
            <a:r>
              <a:rPr lang="nl-NL" dirty="0"/>
              <a:t>Note : behalve als de bal wordt aangeraakt door de verdediger. </a:t>
            </a:r>
          </a:p>
          <a:p>
            <a:pPr marL="0" indent="0">
              <a:buNone/>
            </a:pPr>
            <a:endParaRPr lang="nl-NL" dirty="0"/>
          </a:p>
          <a:p>
            <a:pPr marL="0" indent="0">
              <a:buNone/>
            </a:pPr>
            <a:r>
              <a:rPr lang="nl-NL" dirty="0"/>
              <a:t>Als de bal onder de hand van de aanvaller is en de goalkeeper duwt de hand (plus bal) onder water dan is dit correct. Dit is een vrije worp voor de goalkeeper. Als een speler van achteren de bal onderduwt is het een strafworp. </a:t>
            </a:r>
          </a:p>
          <a:p>
            <a:pPr marL="0" indent="0">
              <a:buNone/>
            </a:pPr>
            <a:endParaRPr lang="nl-NL" dirty="0"/>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13117018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Strafworp</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74</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r>
              <a:rPr lang="nl-NL" dirty="0"/>
              <a:t>Een penalty kan niet gegeven worden, als :</a:t>
            </a:r>
          </a:p>
          <a:p>
            <a:pPr marL="342900" indent="-342900">
              <a:buAutoNum type="arabicPeriod"/>
            </a:pPr>
            <a:r>
              <a:rPr lang="nl-NL" dirty="0"/>
              <a:t>De aanvaller met de zijn rug naar het doel ligt.</a:t>
            </a:r>
          </a:p>
          <a:p>
            <a:pPr marL="342900" indent="-342900">
              <a:buAutoNum type="arabicPeriod"/>
            </a:pPr>
            <a:r>
              <a:rPr lang="nl-NL" dirty="0"/>
              <a:t>De bal is correct onderschept door een verdedigende speler of wanneer een bal verkeerd wordt aan geplaatst (te hoog bijvoorbeeld). </a:t>
            </a:r>
          </a:p>
          <a:p>
            <a:pPr marL="0" indent="0">
              <a:buNone/>
            </a:pPr>
            <a:endParaRPr lang="nl-NL" dirty="0"/>
          </a:p>
          <a:p>
            <a:pPr marL="0" indent="0">
              <a:buNone/>
            </a:pPr>
            <a:r>
              <a:rPr lang="nl-NL" dirty="0"/>
              <a:t>De penalty wordt genomen vanaf de 5-meter.</a:t>
            </a:r>
          </a:p>
          <a:p>
            <a:pPr marL="0" indent="0">
              <a:buNone/>
            </a:pPr>
            <a:endParaRPr lang="nl-NL" dirty="0"/>
          </a:p>
          <a:p>
            <a:pPr marL="0" indent="0">
              <a:buNone/>
            </a:pPr>
            <a:r>
              <a:rPr lang="nl-NL" dirty="0"/>
              <a:t>Tijdens een penalty </a:t>
            </a:r>
            <a:r>
              <a:rPr lang="nl-NL" dirty="0" err="1"/>
              <a:t>shoot</a:t>
            </a:r>
            <a:r>
              <a:rPr lang="nl-NL" dirty="0"/>
              <a:t>-out mag de keeper één van de schutters zijn</a:t>
            </a:r>
          </a:p>
          <a:p>
            <a:pPr marL="0" indent="0">
              <a:buNone/>
            </a:pPr>
            <a:endParaRPr lang="nl-NL" dirty="0"/>
          </a:p>
          <a:p>
            <a:pPr marL="0" indent="0">
              <a:buNone/>
            </a:pPr>
            <a:r>
              <a:rPr lang="nl-NL" dirty="0"/>
              <a:t>De keeper mag tijdens de penalty </a:t>
            </a:r>
            <a:r>
              <a:rPr lang="nl-NL" dirty="0" err="1"/>
              <a:t>shoot</a:t>
            </a:r>
            <a:r>
              <a:rPr lang="nl-NL" dirty="0"/>
              <a:t>-out elk moment worden vervangen door de vervangende keeper die als zodanig op het wedstrijdformulier stond. Die kan echter niet de vervanger zijn van een van de schutters. De schutters kunnen dus niet worden vervangen!</a:t>
            </a:r>
          </a:p>
          <a:p>
            <a:pPr marL="0" indent="0">
              <a:buNone/>
            </a:pPr>
            <a:endParaRPr lang="nl-NL" dirty="0"/>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27059655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080EE-1DF5-466C-A225-576732238D00}"/>
              </a:ext>
            </a:extLst>
          </p:cNvPr>
          <p:cNvSpPr>
            <a:spLocks noGrp="1"/>
          </p:cNvSpPr>
          <p:nvPr>
            <p:ph type="title"/>
          </p:nvPr>
        </p:nvSpPr>
        <p:spPr/>
        <p:txBody>
          <a:bodyPr/>
          <a:lstStyle/>
          <a:p>
            <a:r>
              <a:rPr lang="nl-NL" dirty="0"/>
              <a:t>Strafworp</a:t>
            </a:r>
          </a:p>
        </p:txBody>
      </p:sp>
      <p:sp>
        <p:nvSpPr>
          <p:cNvPr id="4" name="Tijdelijke aanduiding voor dianummer 3">
            <a:extLst>
              <a:ext uri="{FF2B5EF4-FFF2-40B4-BE49-F238E27FC236}">
                <a16:creationId xmlns:a16="http://schemas.microsoft.com/office/drawing/2014/main" id="{F82DF792-FC0E-4F81-A745-0D12B7429B0B}"/>
              </a:ext>
            </a:extLst>
          </p:cNvPr>
          <p:cNvSpPr>
            <a:spLocks noGrp="1"/>
          </p:cNvSpPr>
          <p:nvPr>
            <p:ph type="sldNum" sz="quarter" idx="12"/>
          </p:nvPr>
        </p:nvSpPr>
        <p:spPr/>
        <p:txBody>
          <a:bodyPr/>
          <a:lstStyle/>
          <a:p>
            <a:fld id="{C794A028-16E5-4433-82A8-E5F8AFB86559}" type="slidenum">
              <a:rPr lang="nl-NL" smtClean="0"/>
              <a:t>75</a:t>
            </a:fld>
            <a:endParaRPr lang="nl-NL"/>
          </a:p>
        </p:txBody>
      </p:sp>
      <p:pic>
        <p:nvPicPr>
          <p:cNvPr id="7" name="Onlinemedia 6" descr="Strafworp 1">
            <a:hlinkClick r:id="" action="ppaction://media"/>
            <a:extLst>
              <a:ext uri="{FF2B5EF4-FFF2-40B4-BE49-F238E27FC236}">
                <a16:creationId xmlns:a16="http://schemas.microsoft.com/office/drawing/2014/main" id="{8A9A6263-E684-6649-882A-E60751097E5D}"/>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67234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080EE-1DF5-466C-A225-576732238D00}"/>
              </a:ext>
            </a:extLst>
          </p:cNvPr>
          <p:cNvSpPr>
            <a:spLocks noGrp="1"/>
          </p:cNvSpPr>
          <p:nvPr>
            <p:ph type="title"/>
          </p:nvPr>
        </p:nvSpPr>
        <p:spPr/>
        <p:txBody>
          <a:bodyPr/>
          <a:lstStyle/>
          <a:p>
            <a:r>
              <a:rPr lang="nl-NL" dirty="0"/>
              <a:t>Strafworp</a:t>
            </a:r>
          </a:p>
        </p:txBody>
      </p:sp>
      <p:sp>
        <p:nvSpPr>
          <p:cNvPr id="4" name="Tijdelijke aanduiding voor dianummer 3">
            <a:extLst>
              <a:ext uri="{FF2B5EF4-FFF2-40B4-BE49-F238E27FC236}">
                <a16:creationId xmlns:a16="http://schemas.microsoft.com/office/drawing/2014/main" id="{F82DF792-FC0E-4F81-A745-0D12B7429B0B}"/>
              </a:ext>
            </a:extLst>
          </p:cNvPr>
          <p:cNvSpPr>
            <a:spLocks noGrp="1"/>
          </p:cNvSpPr>
          <p:nvPr>
            <p:ph type="sldNum" sz="quarter" idx="12"/>
          </p:nvPr>
        </p:nvSpPr>
        <p:spPr/>
        <p:txBody>
          <a:bodyPr/>
          <a:lstStyle/>
          <a:p>
            <a:fld id="{C794A028-16E5-4433-82A8-E5F8AFB86559}" type="slidenum">
              <a:rPr lang="nl-NL" smtClean="0"/>
              <a:t>76</a:t>
            </a:fld>
            <a:endParaRPr lang="nl-NL"/>
          </a:p>
        </p:txBody>
      </p:sp>
      <p:pic>
        <p:nvPicPr>
          <p:cNvPr id="7" name="Onlinemedia 6" descr="Strafworp (2)">
            <a:hlinkClick r:id="" action="ppaction://media"/>
            <a:extLst>
              <a:ext uri="{FF2B5EF4-FFF2-40B4-BE49-F238E27FC236}">
                <a16:creationId xmlns:a16="http://schemas.microsoft.com/office/drawing/2014/main" id="{E4662544-68FC-D046-AD3F-6F6AED03F98C}"/>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324534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080EE-1DF5-466C-A225-576732238D00}"/>
              </a:ext>
            </a:extLst>
          </p:cNvPr>
          <p:cNvSpPr>
            <a:spLocks noGrp="1"/>
          </p:cNvSpPr>
          <p:nvPr>
            <p:ph type="title"/>
          </p:nvPr>
        </p:nvSpPr>
        <p:spPr/>
        <p:txBody>
          <a:bodyPr/>
          <a:lstStyle/>
          <a:p>
            <a:r>
              <a:rPr lang="nl-NL" dirty="0"/>
              <a:t>Strafworp</a:t>
            </a:r>
          </a:p>
        </p:txBody>
      </p:sp>
      <p:sp>
        <p:nvSpPr>
          <p:cNvPr id="4" name="Tijdelijke aanduiding voor dianummer 3">
            <a:extLst>
              <a:ext uri="{FF2B5EF4-FFF2-40B4-BE49-F238E27FC236}">
                <a16:creationId xmlns:a16="http://schemas.microsoft.com/office/drawing/2014/main" id="{F82DF792-FC0E-4F81-A745-0D12B7429B0B}"/>
              </a:ext>
            </a:extLst>
          </p:cNvPr>
          <p:cNvSpPr>
            <a:spLocks noGrp="1"/>
          </p:cNvSpPr>
          <p:nvPr>
            <p:ph type="sldNum" sz="quarter" idx="12"/>
          </p:nvPr>
        </p:nvSpPr>
        <p:spPr/>
        <p:txBody>
          <a:bodyPr/>
          <a:lstStyle/>
          <a:p>
            <a:fld id="{C794A028-16E5-4433-82A8-E5F8AFB86559}" type="slidenum">
              <a:rPr lang="nl-NL" smtClean="0"/>
              <a:t>77</a:t>
            </a:fld>
            <a:endParaRPr lang="nl-NL"/>
          </a:p>
        </p:txBody>
      </p:sp>
      <p:pic>
        <p:nvPicPr>
          <p:cNvPr id="7" name="Onlinemedia 6" descr="Strafworp (3)">
            <a:hlinkClick r:id="" action="ppaction://media"/>
            <a:extLst>
              <a:ext uri="{FF2B5EF4-FFF2-40B4-BE49-F238E27FC236}">
                <a16:creationId xmlns:a16="http://schemas.microsoft.com/office/drawing/2014/main" id="{07799841-D3A1-994C-9C09-279A22C9A247}"/>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427016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080EE-1DF5-466C-A225-576732238D00}"/>
              </a:ext>
            </a:extLst>
          </p:cNvPr>
          <p:cNvSpPr>
            <a:spLocks noGrp="1"/>
          </p:cNvSpPr>
          <p:nvPr>
            <p:ph type="title"/>
          </p:nvPr>
        </p:nvSpPr>
        <p:spPr/>
        <p:txBody>
          <a:bodyPr/>
          <a:lstStyle/>
          <a:p>
            <a:r>
              <a:rPr lang="nl-NL" dirty="0"/>
              <a:t>Strafworp</a:t>
            </a:r>
          </a:p>
        </p:txBody>
      </p:sp>
      <p:sp>
        <p:nvSpPr>
          <p:cNvPr id="4" name="Tijdelijke aanduiding voor dianummer 3">
            <a:extLst>
              <a:ext uri="{FF2B5EF4-FFF2-40B4-BE49-F238E27FC236}">
                <a16:creationId xmlns:a16="http://schemas.microsoft.com/office/drawing/2014/main" id="{F82DF792-FC0E-4F81-A745-0D12B7429B0B}"/>
              </a:ext>
            </a:extLst>
          </p:cNvPr>
          <p:cNvSpPr>
            <a:spLocks noGrp="1"/>
          </p:cNvSpPr>
          <p:nvPr>
            <p:ph type="sldNum" sz="quarter" idx="12"/>
          </p:nvPr>
        </p:nvSpPr>
        <p:spPr/>
        <p:txBody>
          <a:bodyPr/>
          <a:lstStyle/>
          <a:p>
            <a:fld id="{C794A028-16E5-4433-82A8-E5F8AFB86559}" type="slidenum">
              <a:rPr lang="nl-NL" smtClean="0"/>
              <a:t>78</a:t>
            </a:fld>
            <a:endParaRPr lang="nl-NL"/>
          </a:p>
        </p:txBody>
      </p:sp>
      <p:pic>
        <p:nvPicPr>
          <p:cNvPr id="7" name="Onlinemedia 6" descr="Strafworp 4">
            <a:hlinkClick r:id="" action="ppaction://media"/>
            <a:extLst>
              <a:ext uri="{FF2B5EF4-FFF2-40B4-BE49-F238E27FC236}">
                <a16:creationId xmlns:a16="http://schemas.microsoft.com/office/drawing/2014/main" id="{4264AAC5-155D-AD45-B028-4F8F86C5C560}"/>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27728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080EE-1DF5-466C-A225-576732238D00}"/>
              </a:ext>
            </a:extLst>
          </p:cNvPr>
          <p:cNvSpPr>
            <a:spLocks noGrp="1"/>
          </p:cNvSpPr>
          <p:nvPr>
            <p:ph type="title"/>
          </p:nvPr>
        </p:nvSpPr>
        <p:spPr/>
        <p:txBody>
          <a:bodyPr/>
          <a:lstStyle/>
          <a:p>
            <a:r>
              <a:rPr lang="nl-NL" dirty="0"/>
              <a:t>Strafworp</a:t>
            </a:r>
          </a:p>
        </p:txBody>
      </p:sp>
      <p:sp>
        <p:nvSpPr>
          <p:cNvPr id="4" name="Tijdelijke aanduiding voor dianummer 3">
            <a:extLst>
              <a:ext uri="{FF2B5EF4-FFF2-40B4-BE49-F238E27FC236}">
                <a16:creationId xmlns:a16="http://schemas.microsoft.com/office/drawing/2014/main" id="{F82DF792-FC0E-4F81-A745-0D12B7429B0B}"/>
              </a:ext>
            </a:extLst>
          </p:cNvPr>
          <p:cNvSpPr>
            <a:spLocks noGrp="1"/>
          </p:cNvSpPr>
          <p:nvPr>
            <p:ph type="sldNum" sz="quarter" idx="12"/>
          </p:nvPr>
        </p:nvSpPr>
        <p:spPr/>
        <p:txBody>
          <a:bodyPr/>
          <a:lstStyle/>
          <a:p>
            <a:fld id="{C794A028-16E5-4433-82A8-E5F8AFB86559}" type="slidenum">
              <a:rPr lang="nl-NL" smtClean="0"/>
              <a:t>79</a:t>
            </a:fld>
            <a:endParaRPr lang="nl-NL"/>
          </a:p>
        </p:txBody>
      </p:sp>
      <p:pic>
        <p:nvPicPr>
          <p:cNvPr id="7" name="Onlinemedia 6" descr="Strafworp (5)">
            <a:hlinkClick r:id="" action="ppaction://media"/>
            <a:extLst>
              <a:ext uri="{FF2B5EF4-FFF2-40B4-BE49-F238E27FC236}">
                <a16:creationId xmlns:a16="http://schemas.microsoft.com/office/drawing/2014/main" id="{E857FA75-2B6E-5B40-B7F0-F5469B74CD26}"/>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27699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DB12FF-B05F-4BDE-8CC9-82279209AB36}"/>
              </a:ext>
            </a:extLst>
          </p:cNvPr>
          <p:cNvSpPr>
            <a:spLocks noGrp="1"/>
          </p:cNvSpPr>
          <p:nvPr>
            <p:ph type="sldNum" sz="quarter" idx="12"/>
          </p:nvPr>
        </p:nvSpPr>
        <p:spPr/>
        <p:txBody>
          <a:bodyPr/>
          <a:lstStyle/>
          <a:p>
            <a:fld id="{C794A028-16E5-4433-82A8-E5F8AFB86559}" type="slidenum">
              <a:rPr lang="nl-NL" smtClean="0"/>
              <a:t>8</a:t>
            </a:fld>
            <a:endParaRPr lang="nl-NL"/>
          </a:p>
        </p:txBody>
      </p:sp>
      <p:sp>
        <p:nvSpPr>
          <p:cNvPr id="5" name="Content Placeholder 4">
            <a:extLst>
              <a:ext uri="{FF2B5EF4-FFF2-40B4-BE49-F238E27FC236}">
                <a16:creationId xmlns:a16="http://schemas.microsoft.com/office/drawing/2014/main" id="{E3452A78-18C7-4D8E-8F1C-71772131B122}"/>
              </a:ext>
            </a:extLst>
          </p:cNvPr>
          <p:cNvSpPr>
            <a:spLocks noGrp="1"/>
          </p:cNvSpPr>
          <p:nvPr>
            <p:ph sz="half" idx="1"/>
          </p:nvPr>
        </p:nvSpPr>
        <p:spPr/>
        <p:txBody>
          <a:bodyPr/>
          <a:lstStyle/>
          <a:p>
            <a:endParaRPr lang="nl-NL"/>
          </a:p>
        </p:txBody>
      </p:sp>
      <p:pic>
        <p:nvPicPr>
          <p:cNvPr id="7" name="Afbeelding 6">
            <a:extLst>
              <a:ext uri="{FF2B5EF4-FFF2-40B4-BE49-F238E27FC236}">
                <a16:creationId xmlns:a16="http://schemas.microsoft.com/office/drawing/2014/main" id="{4ADC210A-9B23-4F1C-8D7E-25A7B1E126E2}"/>
              </a:ext>
            </a:extLst>
          </p:cNvPr>
          <p:cNvPicPr/>
          <p:nvPr/>
        </p:nvPicPr>
        <p:blipFill rotWithShape="1">
          <a:blip r:embed="rId3" cstate="screen">
            <a:extLst>
              <a:ext uri="{28A0092B-C50C-407E-A947-70E740481C1C}">
                <a14:useLocalDpi xmlns:a14="http://schemas.microsoft.com/office/drawing/2010/main"/>
              </a:ext>
            </a:extLst>
          </a:blip>
          <a:srcRect t="-2"/>
          <a:stretch/>
        </p:blipFill>
        <p:spPr bwMode="auto">
          <a:xfrm>
            <a:off x="251521" y="117400"/>
            <a:ext cx="8640960" cy="47126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005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080EE-1DF5-466C-A225-576732238D00}"/>
              </a:ext>
            </a:extLst>
          </p:cNvPr>
          <p:cNvSpPr>
            <a:spLocks noGrp="1"/>
          </p:cNvSpPr>
          <p:nvPr>
            <p:ph type="title"/>
          </p:nvPr>
        </p:nvSpPr>
        <p:spPr/>
        <p:txBody>
          <a:bodyPr/>
          <a:lstStyle/>
          <a:p>
            <a:r>
              <a:rPr lang="nl-NL" dirty="0"/>
              <a:t>Strafworp = geen strafworp</a:t>
            </a:r>
          </a:p>
        </p:txBody>
      </p:sp>
      <p:sp>
        <p:nvSpPr>
          <p:cNvPr id="4" name="Tijdelijke aanduiding voor dianummer 3">
            <a:extLst>
              <a:ext uri="{FF2B5EF4-FFF2-40B4-BE49-F238E27FC236}">
                <a16:creationId xmlns:a16="http://schemas.microsoft.com/office/drawing/2014/main" id="{F82DF792-FC0E-4F81-A745-0D12B7429B0B}"/>
              </a:ext>
            </a:extLst>
          </p:cNvPr>
          <p:cNvSpPr>
            <a:spLocks noGrp="1"/>
          </p:cNvSpPr>
          <p:nvPr>
            <p:ph type="sldNum" sz="quarter" idx="12"/>
          </p:nvPr>
        </p:nvSpPr>
        <p:spPr/>
        <p:txBody>
          <a:bodyPr/>
          <a:lstStyle/>
          <a:p>
            <a:fld id="{C794A028-16E5-4433-82A8-E5F8AFB86559}" type="slidenum">
              <a:rPr lang="nl-NL" smtClean="0"/>
              <a:t>80</a:t>
            </a:fld>
            <a:endParaRPr lang="nl-NL"/>
          </a:p>
        </p:txBody>
      </p:sp>
      <p:pic>
        <p:nvPicPr>
          <p:cNvPr id="7" name="Onlinemedia 6" descr="Geen strafworp 1">
            <a:hlinkClick r:id="" action="ppaction://media"/>
            <a:extLst>
              <a:ext uri="{FF2B5EF4-FFF2-40B4-BE49-F238E27FC236}">
                <a16:creationId xmlns:a16="http://schemas.microsoft.com/office/drawing/2014/main" id="{86F2D5B3-1D12-7A44-B169-31DA22CFD009}"/>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193429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080EE-1DF5-466C-A225-576732238D00}"/>
              </a:ext>
            </a:extLst>
          </p:cNvPr>
          <p:cNvSpPr>
            <a:spLocks noGrp="1"/>
          </p:cNvSpPr>
          <p:nvPr>
            <p:ph type="title"/>
          </p:nvPr>
        </p:nvSpPr>
        <p:spPr/>
        <p:txBody>
          <a:bodyPr/>
          <a:lstStyle/>
          <a:p>
            <a:r>
              <a:rPr lang="nl-NL" dirty="0"/>
              <a:t>Strafworp = geen strafworp</a:t>
            </a:r>
          </a:p>
        </p:txBody>
      </p:sp>
      <p:sp>
        <p:nvSpPr>
          <p:cNvPr id="4" name="Tijdelijke aanduiding voor dianummer 3">
            <a:extLst>
              <a:ext uri="{FF2B5EF4-FFF2-40B4-BE49-F238E27FC236}">
                <a16:creationId xmlns:a16="http://schemas.microsoft.com/office/drawing/2014/main" id="{F82DF792-FC0E-4F81-A745-0D12B7429B0B}"/>
              </a:ext>
            </a:extLst>
          </p:cNvPr>
          <p:cNvSpPr>
            <a:spLocks noGrp="1"/>
          </p:cNvSpPr>
          <p:nvPr>
            <p:ph type="sldNum" sz="quarter" idx="12"/>
          </p:nvPr>
        </p:nvSpPr>
        <p:spPr/>
        <p:txBody>
          <a:bodyPr/>
          <a:lstStyle/>
          <a:p>
            <a:fld id="{C794A028-16E5-4433-82A8-E5F8AFB86559}" type="slidenum">
              <a:rPr lang="nl-NL" smtClean="0"/>
              <a:t>81</a:t>
            </a:fld>
            <a:endParaRPr lang="nl-NL"/>
          </a:p>
        </p:txBody>
      </p:sp>
      <p:pic>
        <p:nvPicPr>
          <p:cNvPr id="7" name="Onlinemedia 6" descr="Geen strafworp 2">
            <a:hlinkClick r:id="" action="ppaction://media"/>
            <a:extLst>
              <a:ext uri="{FF2B5EF4-FFF2-40B4-BE49-F238E27FC236}">
                <a16:creationId xmlns:a16="http://schemas.microsoft.com/office/drawing/2014/main" id="{5F0A8ED1-3FB4-A64C-A955-F37A3197D29B}"/>
              </a:ext>
            </a:extLst>
          </p:cNvPr>
          <p:cNvPicPr>
            <a:picLocks noGrp="1" noRot="1" noChangeAspect="1"/>
          </p:cNvPicPr>
          <p:nvPr>
            <p:ph sz="half" idx="1"/>
            <a:videoFile r:link="rId1"/>
          </p:nvPr>
        </p:nvPicPr>
        <p:blipFill>
          <a:blip r:embed="rId3"/>
          <a:stretch>
            <a:fillRect/>
          </a:stretch>
        </p:blipFill>
        <p:spPr>
          <a:xfrm>
            <a:off x="1658938" y="1347788"/>
            <a:ext cx="5824537" cy="3276600"/>
          </a:xfrm>
          <a:prstGeom prst="rect">
            <a:avLst/>
          </a:prstGeom>
        </p:spPr>
      </p:pic>
    </p:spTree>
    <p:extLst>
      <p:ext uri="{BB962C8B-B14F-4D97-AF65-F5344CB8AC3E}">
        <p14:creationId xmlns:p14="http://schemas.microsoft.com/office/powerpoint/2010/main" val="333985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5B4753-277A-4E79-9071-A66DCE54B655}"/>
              </a:ext>
            </a:extLst>
          </p:cNvPr>
          <p:cNvSpPr>
            <a:spLocks noGrp="1"/>
          </p:cNvSpPr>
          <p:nvPr>
            <p:ph type="ctrTitle"/>
          </p:nvPr>
        </p:nvSpPr>
        <p:spPr/>
        <p:txBody>
          <a:bodyPr/>
          <a:lstStyle/>
          <a:p>
            <a:r>
              <a:rPr lang="nl-NL" dirty="0"/>
              <a:t>Tijd verspillen</a:t>
            </a:r>
          </a:p>
        </p:txBody>
      </p:sp>
    </p:spTree>
    <p:extLst>
      <p:ext uri="{BB962C8B-B14F-4D97-AF65-F5344CB8AC3E}">
        <p14:creationId xmlns:p14="http://schemas.microsoft.com/office/powerpoint/2010/main" val="30036713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Tijd verspillen</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83</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0" indent="0">
              <a:buNone/>
            </a:pPr>
            <a:r>
              <a:rPr lang="nl-NL" dirty="0"/>
              <a:t>Als er nog een speler van zijn team op zijn eigen helft is, zal het tijdverspillen zijn als een speler/goalkeeper van hetzelfde team, die op de andere helft is, terugspeelt naar die speler/goalkeeper op de eigen helft.</a:t>
            </a:r>
          </a:p>
          <a:p>
            <a:pPr marL="0" indent="0">
              <a:buNone/>
            </a:pPr>
            <a:endParaRPr lang="nl-NL" dirty="0"/>
          </a:p>
          <a:p>
            <a:pPr marL="0" indent="0">
              <a:buNone/>
            </a:pPr>
            <a:r>
              <a:rPr lang="nl-NL" dirty="0"/>
              <a:t>De bal spelen “naar voren” is geen “tijd verspillen” behalve als de betreffende speler in een “statische positie” de bal behoudt. </a:t>
            </a:r>
          </a:p>
          <a:p>
            <a:pPr marL="0" indent="0">
              <a:buNone/>
            </a:pPr>
            <a:endParaRPr lang="nl-NL"/>
          </a:p>
          <a:p>
            <a:pPr marL="0" indent="0">
              <a:buNone/>
            </a:pPr>
            <a:r>
              <a:rPr lang="nl-NL"/>
              <a:t>De </a:t>
            </a:r>
            <a:r>
              <a:rPr lang="nl-NL" dirty="0"/>
              <a:t>spelers mogen de bal wel naar de goalkeeper spelen, maar zodra de goalkeeper de bal heeft ontvangen moet hij de bal naar voren spelen door ermee te zwemmen of de bal te passen. </a:t>
            </a:r>
          </a:p>
          <a:p>
            <a:pPr marL="0" indent="0">
              <a:buNone/>
            </a:pPr>
            <a:endParaRPr lang="nl-NL" dirty="0"/>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6842276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725A5E-6B49-40C3-9F9F-1ACC61CD92B1}"/>
              </a:ext>
            </a:extLst>
          </p:cNvPr>
          <p:cNvSpPr>
            <a:spLocks noGrp="1"/>
          </p:cNvSpPr>
          <p:nvPr>
            <p:ph type="ctrTitle"/>
          </p:nvPr>
        </p:nvSpPr>
        <p:spPr/>
        <p:txBody>
          <a:bodyPr/>
          <a:lstStyle/>
          <a:p>
            <a:r>
              <a:rPr lang="nl-NL" dirty="0"/>
              <a:t>Video monitoring</a:t>
            </a:r>
          </a:p>
        </p:txBody>
      </p:sp>
    </p:spTree>
    <p:extLst>
      <p:ext uri="{BB962C8B-B14F-4D97-AF65-F5344CB8AC3E}">
        <p14:creationId xmlns:p14="http://schemas.microsoft.com/office/powerpoint/2010/main" val="14008927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New rule </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85</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0" indent="0">
              <a:buNone/>
            </a:pPr>
            <a:r>
              <a:rPr lang="nl-NL" dirty="0"/>
              <a:t>Het gebruik van video-monitoring voor het bepalen wel/geen doelpunt (doellijntechnologie).</a:t>
            </a:r>
          </a:p>
          <a:p>
            <a:pPr marL="0" indent="0">
              <a:buNone/>
            </a:pPr>
            <a:endParaRPr lang="nl-NL" dirty="0"/>
          </a:p>
          <a:p>
            <a:pPr marL="0" indent="0">
              <a:buNone/>
            </a:pPr>
            <a:r>
              <a:rPr lang="nl-NL" dirty="0"/>
              <a:t>Video-monitoring kan ook gebruikt worden om brutality of extreme violence heeft plaatsgevonden dat niet of niet correct tijdens de wedstrijd is bestraft. Een sanctie kan op basis van de beelden alsnog volgen</a:t>
            </a:r>
          </a:p>
          <a:p>
            <a:pPr marL="0" indent="0">
              <a:buNone/>
            </a:pPr>
            <a:endParaRPr lang="nl-NL" dirty="0"/>
          </a:p>
          <a:p>
            <a:r>
              <a:rPr lang="nl-NL" dirty="0"/>
              <a:t>In Nederland zal dit nog niet ingevoerd worden.</a:t>
            </a:r>
          </a:p>
          <a:p>
            <a:r>
              <a:rPr lang="nl-NL" dirty="0"/>
              <a:t>Doellijntechnologie; wanneer toe te passen nog nader uit te werken.</a:t>
            </a:r>
          </a:p>
          <a:p>
            <a:endParaRPr lang="nl-NL" dirty="0"/>
          </a:p>
          <a:p>
            <a:r>
              <a:rPr lang="nl-NL" dirty="0"/>
              <a:t>Video gebruiken voor achteraf </a:t>
            </a:r>
            <a:r>
              <a:rPr lang="nl-NL" dirty="0" err="1"/>
              <a:t>brutality</a:t>
            </a:r>
            <a:r>
              <a:rPr lang="nl-NL" dirty="0"/>
              <a:t>/extreme </a:t>
            </a:r>
            <a:r>
              <a:rPr lang="nl-NL" dirty="0" err="1"/>
              <a:t>violence</a:t>
            </a:r>
            <a:r>
              <a:rPr lang="nl-NL" dirty="0"/>
              <a:t>. Na ervaring FINA en professioneel goedgekeurd systeem – vooralsnog blijft in Nederland huidig tuchtrecht gehandhaafd.</a:t>
            </a:r>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33408400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Visual </a:t>
            </a:r>
            <a:r>
              <a:rPr lang="nl-NL" dirty="0" err="1"/>
              <a:t>effects</a:t>
            </a:r>
            <a:r>
              <a:rPr lang="nl-NL" dirty="0"/>
              <a:t> terugkom-situatie</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86</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0" indent="0">
              <a:buNone/>
            </a:pPr>
            <a:r>
              <a:rPr lang="nl-NL" dirty="0"/>
              <a:t>Het gebruik van automatische visuele effects rondom het terugkomvak.</a:t>
            </a:r>
          </a:p>
          <a:p>
            <a:pPr marL="0" indent="0">
              <a:buNone/>
            </a:pPr>
            <a:endParaRPr lang="nl-NL" dirty="0"/>
          </a:p>
          <a:p>
            <a:pPr marL="0" indent="0">
              <a:buNone/>
            </a:pPr>
            <a:r>
              <a:rPr lang="nl-NL" dirty="0"/>
              <a:t>Als een speler bij een uitsluiting 20 seconden in het </a:t>
            </a:r>
            <a:r>
              <a:rPr lang="nl-NL" dirty="0" err="1"/>
              <a:t>terugkomvak</a:t>
            </a:r>
            <a:r>
              <a:rPr lang="nl-NL" dirty="0"/>
              <a:t> ligt, volgt er na 15 </a:t>
            </a:r>
            <a:r>
              <a:rPr lang="nl-NL"/>
              <a:t>seconden er </a:t>
            </a:r>
            <a:r>
              <a:rPr lang="nl-NL" dirty="0"/>
              <a:t>een visueel signaal dat er nog 5 seconden straftijd is.</a:t>
            </a:r>
          </a:p>
          <a:p>
            <a:pPr marL="0" indent="0">
              <a:buNone/>
            </a:pPr>
            <a:endParaRPr lang="nl-NL" dirty="0"/>
          </a:p>
          <a:p>
            <a:pPr marL="0" indent="0">
              <a:buNone/>
            </a:pPr>
            <a:r>
              <a:rPr lang="nl-NL" dirty="0"/>
              <a:t>Na 20 seconden komt een tweede </a:t>
            </a:r>
            <a:r>
              <a:rPr lang="nl-NL" u="sng" dirty="0"/>
              <a:t>visueel</a:t>
            </a:r>
            <a:r>
              <a:rPr lang="nl-NL" dirty="0"/>
              <a:t> signaal dat de straftijd voorbij is. </a:t>
            </a:r>
          </a:p>
          <a:p>
            <a:pPr marL="0" indent="0">
              <a:buNone/>
            </a:pPr>
            <a:endParaRPr lang="nl-NL" dirty="0"/>
          </a:p>
          <a:p>
            <a:pPr marL="0" indent="0">
              <a:buNone/>
            </a:pPr>
            <a:r>
              <a:rPr lang="nl-NL" dirty="0"/>
              <a:t>Deze regel bestaat = niet toepassen in Nederland. </a:t>
            </a:r>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18527669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34DDC6C-7969-4686-BE94-DF81E2E015AC}"/>
              </a:ext>
            </a:extLst>
          </p:cNvPr>
          <p:cNvSpPr>
            <a:spLocks noGrp="1"/>
          </p:cNvSpPr>
          <p:nvPr>
            <p:ph type="ctrTitle"/>
          </p:nvPr>
        </p:nvSpPr>
        <p:spPr>
          <a:xfrm>
            <a:off x="1584495" y="2787774"/>
            <a:ext cx="5975009" cy="1080000"/>
          </a:xfrm>
        </p:spPr>
        <p:txBody>
          <a:bodyPr/>
          <a:lstStyle/>
          <a:p>
            <a:r>
              <a:rPr lang="nl-NL" dirty="0"/>
              <a:t>Is jouw zwembad klaar voor de nieuwe regels?</a:t>
            </a:r>
          </a:p>
        </p:txBody>
      </p:sp>
    </p:spTree>
    <p:extLst>
      <p:ext uri="{BB962C8B-B14F-4D97-AF65-F5344CB8AC3E}">
        <p14:creationId xmlns:p14="http://schemas.microsoft.com/office/powerpoint/2010/main" val="181465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B4A4C-C558-45B1-8DAC-8EEEAAF347FD}"/>
              </a:ext>
            </a:extLst>
          </p:cNvPr>
          <p:cNvSpPr>
            <a:spLocks noGrp="1"/>
          </p:cNvSpPr>
          <p:nvPr>
            <p:ph type="title"/>
          </p:nvPr>
        </p:nvSpPr>
        <p:spPr/>
        <p:txBody>
          <a:bodyPr/>
          <a:lstStyle/>
          <a:p>
            <a:r>
              <a:rPr lang="nl-NL" dirty="0"/>
              <a:t>Coach</a:t>
            </a:r>
          </a:p>
        </p:txBody>
      </p:sp>
      <p:sp>
        <p:nvSpPr>
          <p:cNvPr id="4" name="Tijdelijke aanduiding voor dianummer 3">
            <a:extLst>
              <a:ext uri="{FF2B5EF4-FFF2-40B4-BE49-F238E27FC236}">
                <a16:creationId xmlns:a16="http://schemas.microsoft.com/office/drawing/2014/main" id="{CD25E1F0-D61D-4068-B3B2-3D9DB984ADFE}"/>
              </a:ext>
            </a:extLst>
          </p:cNvPr>
          <p:cNvSpPr>
            <a:spLocks noGrp="1"/>
          </p:cNvSpPr>
          <p:nvPr>
            <p:ph type="sldNum" sz="quarter" idx="12"/>
          </p:nvPr>
        </p:nvSpPr>
        <p:spPr/>
        <p:txBody>
          <a:bodyPr/>
          <a:lstStyle/>
          <a:p>
            <a:fld id="{C794A028-16E5-4433-82A8-E5F8AFB86559}" type="slidenum">
              <a:rPr lang="nl-NL" smtClean="0"/>
              <a:t>9</a:t>
            </a:fld>
            <a:endParaRPr lang="nl-NL"/>
          </a:p>
        </p:txBody>
      </p:sp>
      <p:sp>
        <p:nvSpPr>
          <p:cNvPr id="5" name="Tijdelijke aanduiding voor inhoud 4">
            <a:extLst>
              <a:ext uri="{FF2B5EF4-FFF2-40B4-BE49-F238E27FC236}">
                <a16:creationId xmlns:a16="http://schemas.microsoft.com/office/drawing/2014/main" id="{54DC60A9-BC28-4CF6-A9E0-E3874F33055B}"/>
              </a:ext>
            </a:extLst>
          </p:cNvPr>
          <p:cNvSpPr>
            <a:spLocks noGrp="1"/>
          </p:cNvSpPr>
          <p:nvPr>
            <p:ph sz="half" idx="1"/>
          </p:nvPr>
        </p:nvSpPr>
        <p:spPr>
          <a:xfrm>
            <a:off x="611187" y="1176048"/>
            <a:ext cx="7921626" cy="3729188"/>
          </a:xfrm>
        </p:spPr>
        <p:txBody>
          <a:bodyPr/>
          <a:lstStyle/>
          <a:p>
            <a:pPr marL="0" indent="0">
              <a:buNone/>
            </a:pPr>
            <a:endParaRPr lang="nl-NL" dirty="0"/>
          </a:p>
          <a:p>
            <a:pPr marL="0" indent="0">
              <a:buNone/>
            </a:pPr>
            <a:r>
              <a:rPr lang="nl-NL" dirty="0"/>
              <a:t>De coach mag in de aanval meelopen tot de 6 meter.</a:t>
            </a:r>
          </a:p>
          <a:p>
            <a:pPr marL="0" indent="0">
              <a:buNone/>
            </a:pPr>
            <a:endParaRPr lang="nl-NL" dirty="0"/>
          </a:p>
          <a:p>
            <a:pPr marL="0" indent="0">
              <a:buNone/>
            </a:pPr>
            <a:r>
              <a:rPr lang="nl-NL" dirty="0"/>
              <a:t>Tijdens de verdediging moet hij/zij naast zijn bank staan of zitten op de bank.</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342900" indent="-342900">
              <a:buAutoNum type="arabicPeriod"/>
            </a:pPr>
            <a:endParaRPr lang="nl-NL" dirty="0"/>
          </a:p>
          <a:p>
            <a:pPr marL="342900" indent="-342900">
              <a:buAutoNum type="arabicPeriod"/>
            </a:pPr>
            <a:endParaRPr lang="nl-NL" dirty="0"/>
          </a:p>
        </p:txBody>
      </p:sp>
    </p:spTree>
    <p:extLst>
      <p:ext uri="{BB962C8B-B14F-4D97-AF65-F5344CB8AC3E}">
        <p14:creationId xmlns:p14="http://schemas.microsoft.com/office/powerpoint/2010/main" val="2872660902"/>
      </p:ext>
    </p:extLst>
  </p:cSld>
  <p:clrMapOvr>
    <a:masterClrMapping/>
  </p:clrMapOvr>
</p:sld>
</file>

<file path=ppt/theme/theme1.xml><?xml version="1.0" encoding="utf-8"?>
<a:theme xmlns:a="http://schemas.openxmlformats.org/drawingml/2006/main" name="160502 Presentatie sjabloon KNZB Algemeen">
  <a:themeElements>
    <a:clrScheme name="KNZB">
      <a:dk1>
        <a:srgbClr val="000000"/>
      </a:dk1>
      <a:lt1>
        <a:sysClr val="window" lastClr="FFFFFF"/>
      </a:lt1>
      <a:dk2>
        <a:srgbClr val="000000"/>
      </a:dk2>
      <a:lt2>
        <a:srgbClr val="EEECE1"/>
      </a:lt2>
      <a:accent1>
        <a:srgbClr val="0065BD"/>
      </a:accent1>
      <a:accent2>
        <a:srgbClr val="00B9E4"/>
      </a:accent2>
      <a:accent3>
        <a:srgbClr val="FF6600"/>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dirty="0"/>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160502 Presentatie sjabloon KNZB Algemeen</Template>
  <TotalTime>14195</TotalTime>
  <Words>4168</Words>
  <Application>Microsoft Office PowerPoint</Application>
  <PresentationFormat>On-screen Show (16:9)</PresentationFormat>
  <Paragraphs>541</Paragraphs>
  <Slides>87</Slides>
  <Notes>40</Notes>
  <HiddenSlides>0</HiddenSlides>
  <MMClips>40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Arial</vt:lpstr>
      <vt:lpstr>Calibri</vt:lpstr>
      <vt:lpstr>Verdana</vt:lpstr>
      <vt:lpstr>160502 Presentatie sjabloon KNZB Algemeen</vt:lpstr>
      <vt:lpstr>Nieuwe regels Fina - Nederland</vt:lpstr>
      <vt:lpstr>Invoer nieuwe regels</vt:lpstr>
      <vt:lpstr>Invoer nieuwe regels</vt:lpstr>
      <vt:lpstr>Speeltijden en interval</vt:lpstr>
      <vt:lpstr>Speeltijden en intervaltijden</vt:lpstr>
      <vt:lpstr>Het speelveld</vt:lpstr>
      <vt:lpstr>Het speelveld</vt:lpstr>
      <vt:lpstr>PowerPoint Presentation</vt:lpstr>
      <vt:lpstr>Coach</vt:lpstr>
      <vt:lpstr>Goalkeeper </vt:lpstr>
      <vt:lpstr>Goalkeeper</vt:lpstr>
      <vt:lpstr>Flying substitute</vt:lpstr>
      <vt:lpstr>PowerPoint Presentation</vt:lpstr>
      <vt:lpstr>Flying substitute - area</vt:lpstr>
      <vt:lpstr>Flying substitute</vt:lpstr>
      <vt:lpstr>Flying substitute</vt:lpstr>
      <vt:lpstr>Flying substitute juist gewisseld</vt:lpstr>
      <vt:lpstr>Flying substitute juist gewisseld</vt:lpstr>
      <vt:lpstr>Flying substitute onjuist gewisseld</vt:lpstr>
      <vt:lpstr>Vrije bal buiten de 6 meter</vt:lpstr>
      <vt:lpstr>PowerPoint Presentation</vt:lpstr>
      <vt:lpstr>Vrije bal buiten de 6 meter</vt:lpstr>
      <vt:lpstr>Vrije bal buiten de 6 meter</vt:lpstr>
      <vt:lpstr>Signaal vrije worp buiten de 6-meter</vt:lpstr>
      <vt:lpstr>Vrije bal buiten de 6 meter</vt:lpstr>
      <vt:lpstr>Schotklok</vt:lpstr>
      <vt:lpstr>Schotklok 30 sec – 20 sec</vt:lpstr>
      <vt:lpstr>Schotklok 30 sec – 20 sec</vt:lpstr>
      <vt:lpstr>Schotklok 30 sec – 20 sec</vt:lpstr>
      <vt:lpstr>Schotklok 30 sec – 20 sec</vt:lpstr>
      <vt:lpstr>Schotklok 30 sec – 20 sec</vt:lpstr>
      <vt:lpstr>Schotklok 30 sec – 20 sec</vt:lpstr>
      <vt:lpstr>Nemen van de vrije worp</vt:lpstr>
      <vt:lpstr>Vrije worp op plaats van overtreding</vt:lpstr>
      <vt:lpstr>Vrije worp op plaats van overtreding</vt:lpstr>
      <vt:lpstr>Vrije worp op plaats van overtreding</vt:lpstr>
      <vt:lpstr>Vrije worp op plaats van overtreding</vt:lpstr>
      <vt:lpstr>Uitsluiting procedure </vt:lpstr>
      <vt:lpstr>Uitsluiting procedure </vt:lpstr>
      <vt:lpstr>Hoekworp </vt:lpstr>
      <vt:lpstr>Hoekworp juist genomen</vt:lpstr>
      <vt:lpstr>Hoekworp niet juist genomen</vt:lpstr>
      <vt:lpstr>Hoekworp onjuist genomen</vt:lpstr>
      <vt:lpstr>Neutrale inworp</vt:lpstr>
      <vt:lpstr>Doelpunt maken</vt:lpstr>
      <vt:lpstr>Niet scoren van een doelpunt</vt:lpstr>
      <vt:lpstr>Vrije worp buiten 6 meter</vt:lpstr>
      <vt:lpstr>Vrije worp buiten 6 meter</vt:lpstr>
      <vt:lpstr>Vrije worp buiten 6 meter</vt:lpstr>
      <vt:lpstr>Vrije worp buiten 6 meter - incorrect</vt:lpstr>
      <vt:lpstr>Vrije worp buiten 6 meter - incorrect</vt:lpstr>
      <vt:lpstr>Vrije worp buiten 6 meter - incorrect</vt:lpstr>
      <vt:lpstr>Vrije worp buiten 6 meter - incorrect</vt:lpstr>
      <vt:lpstr>Time out</vt:lpstr>
      <vt:lpstr>Time out </vt:lpstr>
      <vt:lpstr>Time out </vt:lpstr>
      <vt:lpstr>Impeding</vt:lpstr>
      <vt:lpstr>22.8 Impeding </vt:lpstr>
      <vt:lpstr>22.8 Impeding </vt:lpstr>
      <vt:lpstr>Impeding</vt:lpstr>
      <vt:lpstr>Impeding</vt:lpstr>
      <vt:lpstr>Impeding</vt:lpstr>
      <vt:lpstr>Impeding</vt:lpstr>
      <vt:lpstr>Impeding</vt:lpstr>
      <vt:lpstr>Impeding</vt:lpstr>
      <vt:lpstr>Wisseling van balbezit</vt:lpstr>
      <vt:lpstr>Midvoor</vt:lpstr>
      <vt:lpstr>Midvoor</vt:lpstr>
      <vt:lpstr>Midvoor vrije worp</vt:lpstr>
      <vt:lpstr>Midvoor vrije worp</vt:lpstr>
      <vt:lpstr>Midvoor vrije worp</vt:lpstr>
      <vt:lpstr>Strafworp</vt:lpstr>
      <vt:lpstr>Strafworp</vt:lpstr>
      <vt:lpstr>Strafworp</vt:lpstr>
      <vt:lpstr>Strafworp</vt:lpstr>
      <vt:lpstr>Strafworp</vt:lpstr>
      <vt:lpstr>Strafworp</vt:lpstr>
      <vt:lpstr>Strafworp</vt:lpstr>
      <vt:lpstr>Strafworp</vt:lpstr>
      <vt:lpstr>Strafworp = geen strafworp</vt:lpstr>
      <vt:lpstr>Strafworp = geen strafworp</vt:lpstr>
      <vt:lpstr>Tijd verspillen</vt:lpstr>
      <vt:lpstr>Tijd verspillen</vt:lpstr>
      <vt:lpstr>Video monitoring</vt:lpstr>
      <vt:lpstr>New rule </vt:lpstr>
      <vt:lpstr>Visual effects terugkom-situatie</vt:lpstr>
      <vt:lpstr>Is jouw zwembad klaar voor de nieuwe regels?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Anton Bervoets</dc:creator>
  <cp:lastModifiedBy>RV</cp:lastModifiedBy>
  <cp:revision>398</cp:revision>
  <cp:lastPrinted>2017-03-10T11:08:11Z</cp:lastPrinted>
  <dcterms:created xsi:type="dcterms:W3CDTF">2016-05-05T10:01:19Z</dcterms:created>
  <dcterms:modified xsi:type="dcterms:W3CDTF">2019-08-19T16:52:32Z</dcterms:modified>
</cp:coreProperties>
</file>